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5637" r:id="rId1"/>
  </p:sldMasterIdLst>
  <p:notesMasterIdLst>
    <p:notesMasterId r:id="rId66"/>
  </p:notesMasterIdLst>
  <p:handoutMasterIdLst>
    <p:handoutMasterId r:id="rId67"/>
  </p:handoutMasterIdLst>
  <p:sldIdLst>
    <p:sldId id="1050" r:id="rId2"/>
    <p:sldId id="909" r:id="rId3"/>
    <p:sldId id="976" r:id="rId4"/>
    <p:sldId id="977" r:id="rId5"/>
    <p:sldId id="1049" r:id="rId6"/>
    <p:sldId id="984" r:id="rId7"/>
    <p:sldId id="1017" r:id="rId8"/>
    <p:sldId id="1018" r:id="rId9"/>
    <p:sldId id="985" r:id="rId10"/>
    <p:sldId id="1019" r:id="rId11"/>
    <p:sldId id="1054" r:id="rId12"/>
    <p:sldId id="1055" r:id="rId13"/>
    <p:sldId id="1056" r:id="rId14"/>
    <p:sldId id="1057" r:id="rId15"/>
    <p:sldId id="1058" r:id="rId16"/>
    <p:sldId id="1059" r:id="rId17"/>
    <p:sldId id="1060" r:id="rId18"/>
    <p:sldId id="1061" r:id="rId19"/>
    <p:sldId id="1062" r:id="rId20"/>
    <p:sldId id="1063" r:id="rId21"/>
    <p:sldId id="1064" r:id="rId22"/>
    <p:sldId id="987" r:id="rId23"/>
    <p:sldId id="988" r:id="rId24"/>
    <p:sldId id="1016" r:id="rId25"/>
    <p:sldId id="1020" r:id="rId26"/>
    <p:sldId id="1033" r:id="rId27"/>
    <p:sldId id="989" r:id="rId28"/>
    <p:sldId id="1034" r:id="rId29"/>
    <p:sldId id="1035" r:id="rId30"/>
    <p:sldId id="990" r:id="rId31"/>
    <p:sldId id="980" r:id="rId32"/>
    <p:sldId id="1021" r:id="rId33"/>
    <p:sldId id="1036" r:id="rId34"/>
    <p:sldId id="991" r:id="rId35"/>
    <p:sldId id="992" r:id="rId36"/>
    <p:sldId id="993" r:id="rId37"/>
    <p:sldId id="1038" r:id="rId38"/>
    <p:sldId id="981" r:id="rId39"/>
    <p:sldId id="994" r:id="rId40"/>
    <p:sldId id="998" r:id="rId41"/>
    <p:sldId id="995" r:id="rId42"/>
    <p:sldId id="996" r:id="rId43"/>
    <p:sldId id="997" r:id="rId44"/>
    <p:sldId id="982" r:id="rId45"/>
    <p:sldId id="1001" r:id="rId46"/>
    <p:sldId id="1002" r:id="rId47"/>
    <p:sldId id="1003" r:id="rId48"/>
    <p:sldId id="1004" r:id="rId49"/>
    <p:sldId id="1040" r:id="rId50"/>
    <p:sldId id="1005" r:id="rId51"/>
    <p:sldId id="1006" r:id="rId52"/>
    <p:sldId id="1000" r:id="rId53"/>
    <p:sldId id="1041" r:id="rId54"/>
    <p:sldId id="1008" r:id="rId55"/>
    <p:sldId id="1023" r:id="rId56"/>
    <p:sldId id="1013" r:id="rId57"/>
    <p:sldId id="1015" r:id="rId58"/>
    <p:sldId id="1043" r:id="rId59"/>
    <p:sldId id="1042" r:id="rId60"/>
    <p:sldId id="1046" r:id="rId61"/>
    <p:sldId id="983" r:id="rId62"/>
    <p:sldId id="1026" r:id="rId63"/>
    <p:sldId id="975" r:id="rId64"/>
    <p:sldId id="1053" r:id="rId65"/>
  </p:sldIdLst>
  <p:sldSz cx="9906000" cy="6858000" type="A4"/>
  <p:notesSz cx="7099300" cy="10234613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400" kern="1200">
        <a:solidFill>
          <a:schemeClr val="folHlink"/>
        </a:solidFill>
        <a:latin typeface="Arial Narrow" pitchFamily="34" charset="0"/>
        <a:ea typeface="돋움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folHlink"/>
        </a:solidFill>
        <a:latin typeface="Arial Narrow" pitchFamily="34" charset="0"/>
        <a:ea typeface="돋움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folHlink"/>
        </a:solidFill>
        <a:latin typeface="Arial Narrow" pitchFamily="34" charset="0"/>
        <a:ea typeface="돋움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folHlink"/>
        </a:solidFill>
        <a:latin typeface="Arial Narrow" pitchFamily="34" charset="0"/>
        <a:ea typeface="돋움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kern="1200">
        <a:solidFill>
          <a:schemeClr val="folHlink"/>
        </a:solidFill>
        <a:latin typeface="Arial Narrow" pitchFamily="34" charset="0"/>
        <a:ea typeface="돋움" pitchFamily="50" charset="-127"/>
        <a:cs typeface="+mn-cs"/>
      </a:defRPr>
    </a:lvl5pPr>
    <a:lvl6pPr marL="2286000" algn="l" defTabSz="914400" rtl="0" eaLnBrk="1" latinLnBrk="1" hangingPunct="1">
      <a:defRPr kumimoji="1" sz="1400" kern="1200">
        <a:solidFill>
          <a:schemeClr val="folHlink"/>
        </a:solidFill>
        <a:latin typeface="Arial Narrow" pitchFamily="34" charset="0"/>
        <a:ea typeface="돋움" pitchFamily="50" charset="-127"/>
        <a:cs typeface="+mn-cs"/>
      </a:defRPr>
    </a:lvl6pPr>
    <a:lvl7pPr marL="2743200" algn="l" defTabSz="914400" rtl="0" eaLnBrk="1" latinLnBrk="1" hangingPunct="1">
      <a:defRPr kumimoji="1" sz="1400" kern="1200">
        <a:solidFill>
          <a:schemeClr val="folHlink"/>
        </a:solidFill>
        <a:latin typeface="Arial Narrow" pitchFamily="34" charset="0"/>
        <a:ea typeface="돋움" pitchFamily="50" charset="-127"/>
        <a:cs typeface="+mn-cs"/>
      </a:defRPr>
    </a:lvl7pPr>
    <a:lvl8pPr marL="3200400" algn="l" defTabSz="914400" rtl="0" eaLnBrk="1" latinLnBrk="1" hangingPunct="1">
      <a:defRPr kumimoji="1" sz="1400" kern="1200">
        <a:solidFill>
          <a:schemeClr val="folHlink"/>
        </a:solidFill>
        <a:latin typeface="Arial Narrow" pitchFamily="34" charset="0"/>
        <a:ea typeface="돋움" pitchFamily="50" charset="-127"/>
        <a:cs typeface="+mn-cs"/>
      </a:defRPr>
    </a:lvl8pPr>
    <a:lvl9pPr marL="3657600" algn="l" defTabSz="914400" rtl="0" eaLnBrk="1" latinLnBrk="1" hangingPunct="1">
      <a:defRPr kumimoji="1" sz="1400" kern="1200">
        <a:solidFill>
          <a:schemeClr val="folHlink"/>
        </a:solidFill>
        <a:latin typeface="Arial Narrow" pitchFamily="34" charset="0"/>
        <a:ea typeface="돋움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13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008000"/>
    <a:srgbClr val="3333CC"/>
    <a:srgbClr val="FFCCFF"/>
    <a:srgbClr val="990099"/>
    <a:srgbClr val="FFFF99"/>
    <a:srgbClr val="CCCC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71" autoAdjust="0"/>
    <p:restoredTop sz="85129" autoAdjust="0"/>
  </p:normalViewPr>
  <p:slideViewPr>
    <p:cSldViewPr>
      <p:cViewPr varScale="1">
        <p:scale>
          <a:sx n="113" d="100"/>
          <a:sy n="113" d="100"/>
        </p:scale>
        <p:origin x="696" y="168"/>
      </p:cViewPr>
      <p:guideLst>
        <p:guide orient="horz" pos="2160"/>
        <p:guide pos="135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576" y="-108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7" tIns="48319" rIns="96637" bIns="48319" numCol="1" anchor="t" anchorCtr="0" compatLnSpc="1">
            <a:prstTxWarp prst="textNoShape">
              <a:avLst/>
            </a:prstTxWarp>
          </a:bodyPr>
          <a:lstStyle>
            <a:lvl1pPr defTabSz="965690" eaLnBrk="0" latinLnBrk="0" hangingPunct="0">
              <a:defRPr kumimoji="0" sz="13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7" tIns="48319" rIns="96637" bIns="48319" numCol="1" anchor="t" anchorCtr="0" compatLnSpc="1">
            <a:prstTxWarp prst="textNoShape">
              <a:avLst/>
            </a:prstTxWarp>
          </a:bodyPr>
          <a:lstStyle>
            <a:lvl1pPr algn="r" defTabSz="965690" eaLnBrk="0" latinLnBrk="0" hangingPunct="0">
              <a:defRPr kumimoji="0" sz="13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767F0449-23E5-8C49-BE19-8680B15A2478}" type="datetime1">
              <a:t>10/12/17</a:t>
            </a:fld>
            <a:endParaRPr lang="en-US" altLang="ko-KR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66288"/>
            <a:ext cx="307657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7" tIns="48319" rIns="96637" bIns="48319" numCol="1" anchor="b" anchorCtr="0" compatLnSpc="1">
            <a:prstTxWarp prst="textNoShape">
              <a:avLst/>
            </a:prstTxWarp>
          </a:bodyPr>
          <a:lstStyle>
            <a:lvl1pPr defTabSz="965690" eaLnBrk="0" latinLnBrk="0" hangingPunct="0">
              <a:defRPr kumimoji="0" sz="13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 altLang="ko-KR" smtClean="0"/>
              <a:t>ICE3024-45 Spring 2012</a:t>
            </a:r>
            <a:endParaRPr lang="en-US" altLang="ko-KR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666288"/>
            <a:ext cx="307657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7" tIns="48319" rIns="96637" bIns="48319" numCol="1" anchor="b" anchorCtr="0" compatLnSpc="1">
            <a:prstTxWarp prst="textNoShape">
              <a:avLst/>
            </a:prstTxWarp>
          </a:bodyPr>
          <a:lstStyle>
            <a:lvl1pPr algn="r" defTabSz="965690" eaLnBrk="0" latinLnBrk="0" hangingPunct="0">
              <a:defRPr kumimoji="0" sz="13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71AD6176-5E73-4E15-A3EF-FA586F99EF4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78053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7" tIns="48319" rIns="96637" bIns="48319" numCol="1" anchor="t" anchorCtr="0" compatLnSpc="1">
            <a:prstTxWarp prst="textNoShape">
              <a:avLst/>
            </a:prstTxWarp>
          </a:bodyPr>
          <a:lstStyle>
            <a:lvl1pPr defTabSz="965690" eaLnBrk="0" latinLnBrk="0" hangingPunct="0">
              <a:defRPr kumimoji="0" sz="13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7" tIns="48319" rIns="96637" bIns="48319" numCol="1" anchor="t" anchorCtr="0" compatLnSpc="1">
            <a:prstTxWarp prst="textNoShape">
              <a:avLst/>
            </a:prstTxWarp>
          </a:bodyPr>
          <a:lstStyle>
            <a:lvl1pPr algn="r" defTabSz="965690" eaLnBrk="0" latinLnBrk="0" hangingPunct="0">
              <a:defRPr kumimoji="0" sz="13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41490B95-1235-DF4C-B28B-4602EFE25CBD}" type="datetime1">
              <a:t>10/12/17</a:t>
            </a:fld>
            <a:endParaRPr lang="en-US" altLang="ko-KR"/>
          </a:p>
        </p:txBody>
      </p:sp>
      <p:sp>
        <p:nvSpPr>
          <p:cNvPr id="306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81050" y="769938"/>
            <a:ext cx="5540375" cy="383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7" tIns="48319" rIns="96637" bIns="483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7" tIns="48319" rIns="96637" bIns="48319" numCol="1" anchor="b" anchorCtr="0" compatLnSpc="1">
            <a:prstTxWarp prst="textNoShape">
              <a:avLst/>
            </a:prstTxWarp>
          </a:bodyPr>
          <a:lstStyle>
            <a:lvl1pPr defTabSz="965690" eaLnBrk="0" latinLnBrk="0" hangingPunct="0">
              <a:defRPr kumimoji="0" sz="13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r>
              <a:rPr lang="de-DE" altLang="ko-KR" smtClean="0"/>
              <a:t>ICE3024-45 Spring 2012</a:t>
            </a:r>
            <a:endParaRPr lang="en-US" altLang="ko-KR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7" tIns="48319" rIns="96637" bIns="48319" numCol="1" anchor="b" anchorCtr="0" compatLnSpc="1">
            <a:prstTxWarp prst="textNoShape">
              <a:avLst/>
            </a:prstTxWarp>
          </a:bodyPr>
          <a:lstStyle>
            <a:lvl1pPr algn="r" defTabSz="965690" eaLnBrk="0" latinLnBrk="0" hangingPunct="0">
              <a:defRPr kumimoji="0" sz="130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058DA1F3-62AA-442F-9112-2922A6C6B3C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1481900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9E%90%EB%B0%94_(%ED%94%84%EB%A1%9C%EA%B7%B8%EB%9E%98%EB%B0%8D_%EC%96%B8%EC%96%B4)" TargetMode="External"/><Relationship Id="rId4" Type="http://schemas.openxmlformats.org/officeDocument/2006/relationships/hyperlink" Target="https://ko.wikipedia.org/w/index.php?title=%EB%8D%B0%EC%9D%B4%ED%84%B0_%EB%A1%9C%EA%B9%85&amp;action=edit&amp;redlink=1" TargetMode="External"/><Relationship Id="rId5" Type="http://schemas.openxmlformats.org/officeDocument/2006/relationships/hyperlink" Target="https://ko.wikipedia.org/wiki/%EB%94%94%EB%B2%84%EA%B7%B8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2pPr>
            <a:lvl3pPr marL="1143000" indent="-228600"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3pPr>
            <a:lvl4pPr marL="1600200" indent="-228600"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4pPr>
            <a:lvl5pPr marL="2057400" indent="-228600"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5pPr>
            <a:lvl6pPr marL="2514600" indent="-228600" defTabSz="9652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6pPr>
            <a:lvl7pPr marL="2971800" indent="-228600" defTabSz="9652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7pPr>
            <a:lvl8pPr marL="3429000" indent="-228600" defTabSz="9652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8pPr>
            <a:lvl9pPr marL="3886200" indent="-228600" defTabSz="9652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9pPr>
          </a:lstStyle>
          <a:p>
            <a:fld id="{797A8DF1-83C7-BE4E-90E0-F54D1913004E}" type="datetime1">
              <a:t>10/12/17</a:t>
            </a:fld>
            <a:endParaRPr kumimoji="0" lang="en-US" altLang="ko-KR" sz="1300">
              <a:solidFill>
                <a:schemeClr val="tx1"/>
              </a:solidFill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112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  <a:cs typeface="ＭＳ Ｐゴシック" charset="0"/>
              </a:defRPr>
            </a:lvl1pPr>
            <a:lvl2pPr marL="742950" indent="-285750"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2pPr>
            <a:lvl3pPr marL="1143000" indent="-228600"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3pPr>
            <a:lvl4pPr marL="1600200" indent="-228600"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4pPr>
            <a:lvl5pPr marL="2057400" indent="-228600" defTabSz="965200" eaLnBrk="0" hangingPunct="0"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5pPr>
            <a:lvl6pPr marL="2514600" indent="-228600" defTabSz="9652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6pPr>
            <a:lvl7pPr marL="2971800" indent="-228600" defTabSz="9652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7pPr>
            <a:lvl8pPr marL="3429000" indent="-228600" defTabSz="9652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8pPr>
            <a:lvl9pPr marL="3886200" indent="-228600" defTabSz="96520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folHlink"/>
                </a:solidFill>
                <a:latin typeface="Arial Narrow" charset="0"/>
                <a:ea typeface="ＭＳ Ｐゴシック" charset="0"/>
              </a:defRPr>
            </a:lvl9pPr>
          </a:lstStyle>
          <a:p>
            <a:fld id="{2A44D6DB-3D8B-814F-A76D-30F83A8B65D3}" type="slidenum">
              <a:rPr kumimoji="0" lang="ko-KR" altLang="en-US" sz="1300">
                <a:solidFill>
                  <a:schemeClr val="tx1"/>
                </a:solidFill>
                <a:latin typeface="Arial" charset="0"/>
                <a:ea typeface="굴림" charset="0"/>
                <a:cs typeface="굴림" charset="0"/>
              </a:rPr>
              <a:pPr/>
              <a:t>1</a:t>
            </a:fld>
            <a:endParaRPr kumimoji="0" lang="en-US" altLang="ko-KR" sz="1300">
              <a:solidFill>
                <a:schemeClr val="tx1"/>
              </a:solidFill>
              <a:latin typeface="Arial" charset="0"/>
              <a:ea typeface="굴림" charset="0"/>
              <a:cs typeface="굴림" charset="0"/>
            </a:endParaRPr>
          </a:p>
        </p:txBody>
      </p:sp>
      <p:sp>
        <p:nvSpPr>
          <p:cNvPr id="112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89025" y="982663"/>
            <a:ext cx="4922838" cy="3408362"/>
          </a:xfrm>
          <a:ln/>
        </p:spPr>
      </p:sp>
      <p:sp>
        <p:nvSpPr>
          <p:cNvPr id="11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4859338"/>
            <a:ext cx="5207000" cy="460533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dirty="0">
              <a:latin typeface="Times New Roman" charset="0"/>
              <a:ea typeface="굴림" charset="0"/>
              <a:cs typeface="굴림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4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490B95-1235-DF4C-B28B-4602EFE25CBD}" type="datetime1">
              <a:rPr lang="en-US" smtClean="0"/>
              <a:t>10/12/17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ko-KR" smtClean="0"/>
              <a:t>ICE3024-45 Spring 2012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8DA1F3-62AA-442F-9112-2922A6C6B3C9}" type="slidenum">
              <a:rPr lang="ko-KR" altLang="en-US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2982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490B95-1235-DF4C-B28B-4602EFE25CBD}" type="datetime1">
              <a:rPr lang="en-US" smtClean="0"/>
              <a:t>10/12/17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ko-KR" smtClean="0"/>
              <a:t>ICE3024-45 Spring 2012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8DA1F3-62AA-442F-9112-2922A6C6B3C9}" type="slidenum">
              <a:rPr lang="ko-KR" altLang="en-US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3733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490B95-1235-DF4C-B28B-4602EFE25CBD}" type="datetime1">
              <a:rPr lang="en-US" smtClean="0"/>
              <a:t>10/12/17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ko-KR" smtClean="0"/>
              <a:t>ICE3024-45 Spring 2012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8DA1F3-62AA-442F-9112-2922A6C6B3C9}" type="slidenum">
              <a:rPr lang="ko-KR" altLang="en-US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051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Docker.properties</a:t>
            </a:r>
            <a:r>
              <a:rPr kumimoji="1" lang="en-US" altLang="ko-KR" dirty="0" smtClean="0"/>
              <a:t>: </a:t>
            </a:r>
            <a:r>
              <a:rPr kumimoji="1" lang="en-US" altLang="ko-KR" dirty="0" err="1" smtClean="0"/>
              <a:t>Mesos</a:t>
            </a:r>
            <a:r>
              <a:rPr kumimoji="1" lang="ko-KR" altLang="en-US" dirty="0" smtClean="0"/>
              <a:t>사용시 </a:t>
            </a:r>
            <a:r>
              <a:rPr kumimoji="1" lang="en-US" altLang="ko-KR" dirty="0" err="1" smtClean="0"/>
              <a:t>docker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관련 설정</a:t>
            </a:r>
            <a:endParaRPr kumimoji="1" lang="en-US" altLang="ko-KR" baseline="0" dirty="0" smtClean="0"/>
          </a:p>
          <a:p>
            <a:r>
              <a:rPr kumimoji="1" lang="en-US" altLang="ko-KR" dirty="0" err="1" smtClean="0"/>
              <a:t>Metrics.properties</a:t>
            </a:r>
            <a:r>
              <a:rPr kumimoji="1" lang="en-US" altLang="ko-KR" dirty="0" smtClean="0"/>
              <a:t>: spark</a:t>
            </a:r>
            <a:r>
              <a:rPr kumimoji="1" lang="ko-KR" altLang="en-US" dirty="0" smtClean="0"/>
              <a:t>의 내부 </a:t>
            </a:r>
            <a:r>
              <a:rPr kumimoji="1" lang="en-US" altLang="ko-KR" dirty="0" smtClean="0"/>
              <a:t>metrics system</a:t>
            </a:r>
            <a:r>
              <a:rPr kumimoji="1" lang="ko-KR" altLang="en-US" dirty="0" smtClean="0"/>
              <a:t>과 관련된 설정들</a:t>
            </a:r>
            <a:endParaRPr kumimoji="1" lang="en-US" altLang="ko-KR" dirty="0" smtClean="0"/>
          </a:p>
          <a:p>
            <a:r>
              <a:rPr kumimoji="1" lang="en-US" altLang="ko-KR" dirty="0" smtClean="0"/>
              <a:t>	-</a:t>
            </a:r>
            <a:r>
              <a:rPr kumimoji="1" lang="en-US" altLang="ko-KR" baseline="0" dirty="0" smtClean="0"/>
              <a:t> master, worker, executor, driver, application</a:t>
            </a:r>
          </a:p>
          <a:p>
            <a:r>
              <a:rPr kumimoji="1" lang="en-US" altLang="ko-KR" baseline="0" dirty="0" smtClean="0"/>
              <a:t>	- poll period, port</a:t>
            </a:r>
          </a:p>
          <a:p>
            <a:r>
              <a:rPr kumimoji="1" lang="en-US" altLang="ko-KR" baseline="0" dirty="0" smtClean="0"/>
              <a:t>	- ganglia</a:t>
            </a:r>
          </a:p>
          <a:p>
            <a:r>
              <a:rPr kumimoji="1" lang="en-US" altLang="ko-KR" baseline="0" dirty="0" smtClean="0"/>
              <a:t>Log4j.properties: 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log4j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는 프로그램을 작성하는 도중에 로그를 남기기 위해 사용되는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3" tooltip="자바 (프로그래밍 언어)"/>
              </a:rPr>
              <a:t>자바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기반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4" tooltip="데이터 로깅 (없는 문서)"/>
              </a:rPr>
              <a:t>로깅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유틸리티이다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 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  <a:hlinkClick r:id="rId5" tooltip="디버그"/>
              </a:rPr>
              <a:t>디버그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용 도구로 주로 사용되고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log4j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의 최근 버전에 의하면 높은 등급에서 낮은 등급으로의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6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개 로그 레벨을 가지고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설정 파일에 대상별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자바에서는 패키지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로 레벨을 지정이 가능하고 그 등급 이상의 로그만 저장하는 방식이다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Fairscheduler.xml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: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pool configuration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관련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	-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https://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spark.apache.org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/docs/latest/job-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scheduling.html</a:t>
            </a:r>
            <a:endParaRPr lang="en-US" altLang="ko-KR" sz="1200" b="0" i="0" kern="1200" baseline="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	-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application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내에서 스케쥴링 관련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endParaRPr kumimoji="1"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490B95-1235-DF4C-B28B-4602EFE25CBD}" type="datetime1">
              <a:rPr lang="en-US" smtClean="0"/>
              <a:t>10/12/17</a:t>
            </a:fld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ko-KR" smtClean="0"/>
              <a:t>ICE3024-45 Spring 2012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8DA1F3-62AA-442F-9112-2922A6C6B3C9}" type="slidenum">
              <a:rPr lang="ko-KR" altLang="en-US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261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490B95-1235-DF4C-B28B-4602EFE25CBD}" type="datetime1">
              <a:rPr lang="mr-IN" smtClean="0"/>
              <a:t>12/10/17</a:t>
            </a:fld>
            <a:endParaRPr lang="mr-IN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ko-KR" smtClean="0"/>
              <a:t>ICE3024-45 Spring 2012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8DA1F3-62AA-442F-9112-2922A6C6B3C9}" type="slidenum">
              <a:rPr lang="ko-KR" altLang="en-US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89556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1490B95-1235-DF4C-B28B-4602EFE25CBD}" type="datetime1">
              <a:rPr lang="mr-IN" smtClean="0"/>
              <a:t>12/10/17</a:t>
            </a:fld>
            <a:endParaRPr lang="mr-IN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ko-KR" smtClean="0"/>
              <a:t>ICE3024-45 Spring 2012</a:t>
            </a:r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8DA1F3-62AA-442F-9112-2922A6C6B3C9}" type="slidenum">
              <a:rPr lang="ko-KR" altLang="en-US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811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708013"/>
            <a:ext cx="84201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3886200"/>
            <a:ext cx="8317283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37848" y="228601"/>
            <a:ext cx="2368153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9948" y="228601"/>
            <a:ext cx="6942800" cy="6105525"/>
          </a:xfrm>
        </p:spPr>
        <p:txBody>
          <a:bodyPr vert="eaVert"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제목, 내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949" y="228600"/>
            <a:ext cx="947605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57" y="1362075"/>
            <a:ext cx="419457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51029" y="1362076"/>
            <a:ext cx="4194571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51029" y="3924301"/>
            <a:ext cx="4194571" cy="24098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949" y="228600"/>
            <a:ext cx="9476052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1357" y="1362075"/>
            <a:ext cx="4194572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029" y="1362075"/>
            <a:ext cx="4194571" cy="497205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, 텍스트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70" y="435678"/>
            <a:ext cx="8224767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latin typeface="Calibr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357" y="1362075"/>
            <a:ext cx="4194572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1029" y="1362075"/>
            <a:ext cx="4194571" cy="4972050"/>
          </a:xfrm>
        </p:spPr>
        <p:txBody>
          <a:bodyPr/>
          <a:lstStyle>
            <a:lvl1pPr>
              <a:defRPr sz="2800">
                <a:latin typeface="Calibri" pitchFamily="34" charset="0"/>
              </a:defRPr>
            </a:lvl1pPr>
            <a:lvl2pPr>
              <a:defRPr sz="2400">
                <a:latin typeface="Calibri" pitchFamily="34" charset="0"/>
              </a:defRPr>
            </a:lvl2pPr>
            <a:lvl3pPr>
              <a:defRPr sz="2000">
                <a:latin typeface="Calibri" pitchFamily="34" charset="0"/>
              </a:defRPr>
            </a:lvl3pPr>
            <a:lvl4pPr>
              <a:defRPr sz="1800">
                <a:latin typeface="Calibri" pitchFamily="34" charset="0"/>
              </a:defRPr>
            </a:lvl4pPr>
            <a:lvl5pPr>
              <a:defRPr sz="1800">
                <a:latin typeface="Calibr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>
                <a:latin typeface="Calibr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>
                <a:latin typeface="Calibri" pitchFamily="34" charset="0"/>
              </a:defRPr>
            </a:lvl1pPr>
            <a:lvl2pPr>
              <a:defRPr sz="2000">
                <a:latin typeface="Calibri" pitchFamily="34" charset="0"/>
              </a:defRPr>
            </a:lvl2pPr>
            <a:lvl3pPr>
              <a:defRPr sz="1800">
                <a:latin typeface="Calibri" pitchFamily="34" charset="0"/>
              </a:defRPr>
            </a:lvl3pPr>
            <a:lvl4pPr>
              <a:defRPr sz="1600">
                <a:latin typeface="Calibri" pitchFamily="34" charset="0"/>
              </a:defRPr>
            </a:lvl4pPr>
            <a:lvl5pPr>
              <a:defRPr sz="1600">
                <a:latin typeface="Calibr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576" y="445070"/>
            <a:ext cx="8224044" cy="762000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>
                <a:latin typeface="Calibri" pitchFamily="34" charset="0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>
                <a:latin typeface="Calibri" pitchFamily="34" charset="0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>
                <a:latin typeface="Calibr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 smtClean="0"/>
              <a:t>그림을 개체 틀로 끌거나 아이콘을 클릭하여 추가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>
                <a:latin typeface="Calibr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5265" y="371182"/>
            <a:ext cx="8224044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9948" y="1362075"/>
            <a:ext cx="8554244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9906000" cy="228600"/>
          </a:xfrm>
          <a:prstGeom prst="rect">
            <a:avLst/>
          </a:prstGeom>
          <a:solidFill>
            <a:srgbClr val="0F0F7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1400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51652" y="-34614"/>
            <a:ext cx="3054349" cy="2778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1200" b="1" dirty="0" smtClean="0">
                <a:solidFill>
                  <a:schemeClr val="bg1"/>
                </a:solidFill>
                <a:latin typeface="+mn-lt"/>
              </a:rPr>
              <a:t>Seoul</a:t>
            </a:r>
            <a:r>
              <a:rPr lang="en-US" sz="1200" b="1" baseline="0" dirty="0" smtClean="0">
                <a:solidFill>
                  <a:schemeClr val="bg1"/>
                </a:solidFill>
                <a:latin typeface="+mn-lt"/>
              </a:rPr>
              <a:t> National University </a:t>
            </a:r>
            <a:endParaRPr lang="en-US" sz="12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566747" y="6611780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-17367" y="6629401"/>
            <a:ext cx="3207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0" i="0" dirty="0" smtClean="0">
                <a:latin typeface="Calibri" pitchFamily="34" charset="0"/>
              </a:rPr>
              <a:t>빅데이터엔지니어링 </a:t>
            </a:r>
            <a:r>
              <a:rPr lang="en-US" altLang="ko-KR" sz="1000" b="0" i="0" dirty="0" smtClean="0">
                <a:latin typeface="Calibri" pitchFamily="34" charset="0"/>
              </a:rPr>
              <a:t>3</a:t>
            </a:r>
            <a:r>
              <a:rPr lang="en-US" sz="1000" b="0" i="0" dirty="0" smtClean="0">
                <a:latin typeface="Calibri" pitchFamily="34" charset="0"/>
              </a:rPr>
              <a:t> </a:t>
            </a:r>
            <a:r>
              <a:rPr lang="mr-IN" sz="1000" b="0" i="0" dirty="0" smtClean="0">
                <a:latin typeface="Calibri" pitchFamily="34" charset="0"/>
              </a:rPr>
              <a:t>–</a:t>
            </a:r>
            <a:r>
              <a:rPr lang="ko-KR" altLang="en-US" sz="1000" b="0" i="0" dirty="0" smtClean="0">
                <a:latin typeface="Calibri" pitchFamily="34" charset="0"/>
              </a:rPr>
              <a:t> 분산</a:t>
            </a:r>
            <a:r>
              <a:rPr lang="en-US" altLang="ko-KR" sz="1000" b="0" i="0" dirty="0" smtClean="0">
                <a:latin typeface="Calibri" pitchFamily="34" charset="0"/>
              </a:rPr>
              <a:t>/</a:t>
            </a:r>
            <a:r>
              <a:rPr lang="ko-KR" altLang="en-US" sz="1000" b="0" i="0" dirty="0" smtClean="0">
                <a:latin typeface="Calibri" pitchFamily="34" charset="0"/>
              </a:rPr>
              <a:t>병렬 </a:t>
            </a:r>
            <a:r>
              <a:rPr lang="en-US" altLang="ko-KR" sz="1000" b="0" i="0" dirty="0" smtClean="0">
                <a:latin typeface="Calibri" pitchFamily="34" charset="0"/>
              </a:rPr>
              <a:t>Database</a:t>
            </a:r>
            <a:r>
              <a:rPr lang="en-US" altLang="ko-KR" sz="1000" b="0" i="0" baseline="0" dirty="0" smtClean="0">
                <a:latin typeface="Calibri" pitchFamily="34" charset="0"/>
              </a:rPr>
              <a:t> </a:t>
            </a:r>
            <a:r>
              <a:rPr lang="en-US" sz="1000" b="0" i="0" dirty="0" smtClean="0">
                <a:latin typeface="Calibri" pitchFamily="34" charset="0"/>
              </a:rPr>
              <a:t>(Fall 2017)</a:t>
            </a:r>
          </a:p>
        </p:txBody>
      </p:sp>
    </p:spTree>
    <p:extLst>
      <p:ext uri="{BB962C8B-B14F-4D97-AF65-F5344CB8AC3E}">
        <p14:creationId xmlns:p14="http://schemas.microsoft.com/office/powerpoint/2010/main" val="204225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38" r:id="rId1"/>
    <p:sldLayoutId id="2147485639" r:id="rId2"/>
    <p:sldLayoutId id="2147485640" r:id="rId3"/>
    <p:sldLayoutId id="2147485641" r:id="rId4"/>
    <p:sldLayoutId id="2147485642" r:id="rId5"/>
    <p:sldLayoutId id="2147485643" r:id="rId6"/>
    <p:sldLayoutId id="2147485644" r:id="rId7"/>
    <p:sldLayoutId id="2147485645" r:id="rId8"/>
    <p:sldLayoutId id="2147485646" r:id="rId9"/>
    <p:sldLayoutId id="2147485647" r:id="rId10"/>
    <p:sldLayoutId id="2147485648" r:id="rId11"/>
    <p:sldLayoutId id="2147485649" r:id="rId12"/>
    <p:sldLayoutId id="2147485650" r:id="rId13"/>
    <p:sldLayoutId id="2147485626" r:id="rId14"/>
    <p:sldLayoutId id="2147485627" r:id="rId15"/>
  </p:sldLayoutIdLst>
  <p:transition>
    <p:wipe dir="r"/>
  </p:transition>
  <p:timing>
    <p:tnLst>
      <p:par>
        <p:cTn id="1" dur="indefinite" restart="never" nodeType="tmRoot"/>
      </p:par>
    </p:tnLst>
  </p:timing>
  <p:hf hdr="0" ftr="0" dt="0"/>
  <p:txStyles>
    <p:titleStyle>
      <a:lvl1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itchFamily="34" charset="0"/>
          <a:ea typeface="+mj-ea"/>
          <a:cs typeface="+mj-cs"/>
        </a:defRPr>
      </a:lvl1pPr>
      <a:lvl2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400" b="1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jaewlee@snu.ac.k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Relationship Id="rId3" Type="http://schemas.openxmlformats.org/officeDocument/2006/relationships/image" Target="../media/image46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00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 bwMode="auto">
          <a:xfrm>
            <a:off x="685800" y="1708150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2pPr>
            <a:lvl3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3pPr>
            <a:lvl4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4pPr>
            <a:lvl5pPr marL="119063" indent="-1190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5pPr>
            <a:lvl6pPr marL="5762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6pPr>
            <a:lvl7pPr marL="10334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7pPr>
            <a:lvl8pPr marL="14906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8pPr>
            <a:lvl9pPr marL="1947863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marL="0" indent="0"/>
            <a:r>
              <a:rPr kumimoji="0" lang="en-US" kern="0" dirty="0" smtClean="0"/>
              <a:t>Ubuntu Client Setting &amp; Spark Setup</a:t>
            </a:r>
            <a:br>
              <a:rPr kumimoji="0" lang="en-US" kern="0" dirty="0" smtClean="0"/>
            </a:br>
            <a:r>
              <a:rPr kumimoji="0" lang="en-US" kern="0" dirty="0" smtClean="0"/>
              <a:t/>
            </a:r>
            <a:br>
              <a:rPr kumimoji="0" lang="en-US" kern="0" dirty="0" smtClean="0"/>
            </a:br>
            <a:r>
              <a:rPr kumimoji="0" lang="en-US" sz="2000" b="0" kern="0" dirty="0" smtClean="0"/>
              <a:t>Lab 1</a:t>
            </a:r>
            <a:br>
              <a:rPr kumimoji="0" lang="en-US" sz="2000" b="0" kern="0" dirty="0" smtClean="0"/>
            </a:br>
            <a:r>
              <a:rPr kumimoji="0" lang="en-US" sz="2000" b="0" kern="0" dirty="0" smtClean="0"/>
              <a:t>October 12</a:t>
            </a:r>
            <a:r>
              <a:rPr kumimoji="0" lang="en-US" sz="2000" b="0" kern="0" baseline="30000" dirty="0" smtClean="0"/>
              <a:t>th</a:t>
            </a:r>
            <a:r>
              <a:rPr kumimoji="0" lang="en-US" sz="2000" b="0" kern="0" dirty="0" smtClean="0"/>
              <a:t>, 2017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 bwMode="auto">
          <a:xfrm>
            <a:off x="705896" y="3886200"/>
            <a:ext cx="7678738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defRPr sz="2000" b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91440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37160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182880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28600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charset="0"/>
              </a:defRPr>
            </a:lvl6pPr>
            <a:lvl7pPr marL="274320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charset="0"/>
              </a:defRPr>
            </a:lvl7pPr>
            <a:lvl8pPr marL="320040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charset="0"/>
              </a:defRPr>
            </a:lvl8pPr>
            <a:lvl9pPr marL="3657600" indent="0" algn="ctr" rtl="0" eaLnBrk="1" fontAlgn="base" latinLnBrk="1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0" lang="en-US" kern="0" dirty="0" smtClean="0"/>
              <a:t>Jun </a:t>
            </a:r>
            <a:r>
              <a:rPr kumimoji="0" lang="en-US" kern="0" dirty="0" err="1" smtClean="0"/>
              <a:t>Heo</a:t>
            </a:r>
            <a:r>
              <a:rPr kumimoji="0" lang="en-US" kern="0" dirty="0" smtClean="0"/>
              <a:t> (</a:t>
            </a:r>
            <a:r>
              <a:rPr kumimoji="0" lang="en-US" kern="0" dirty="0" err="1" smtClean="0"/>
              <a:t>j.heo</a:t>
            </a:r>
            <a:r>
              <a:rPr kumimoji="0" lang="en-US" kern="0" dirty="0" err="1" smtClean="0">
                <a:hlinkClick r:id="rId3"/>
              </a:rPr>
              <a:t>@snu.ac.kr</a:t>
            </a:r>
            <a:r>
              <a:rPr kumimoji="0" lang="en-US" kern="0" dirty="0" smtClean="0"/>
              <a:t>)</a:t>
            </a:r>
          </a:p>
          <a:p>
            <a:r>
              <a:rPr kumimoji="0" lang="en-US" kern="0" dirty="0" smtClean="0"/>
              <a:t>Computer Science and Engineering</a:t>
            </a:r>
          </a:p>
          <a:p>
            <a:r>
              <a:rPr kumimoji="0" lang="en-US" kern="0" dirty="0" smtClean="0"/>
              <a:t>Seoul National University</a:t>
            </a:r>
          </a:p>
        </p:txBody>
      </p:sp>
      <p:sp>
        <p:nvSpPr>
          <p:cNvPr id="16" name="Rectangle 2"/>
          <p:cNvSpPr/>
          <p:nvPr/>
        </p:nvSpPr>
        <p:spPr>
          <a:xfrm>
            <a:off x="685800" y="5772090"/>
            <a:ext cx="82857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chemeClr val="tx1"/>
                </a:solidFill>
                <a:latin typeface="+mn-lt"/>
              </a:rPr>
              <a:t>Slide credits</a:t>
            </a:r>
            <a:r>
              <a:rPr lang="en-US" sz="2000" b="0" i="1" dirty="0">
                <a:solidFill>
                  <a:schemeClr val="tx1"/>
                </a:solidFill>
                <a:latin typeface="+mn-lt"/>
              </a:rPr>
              <a:t>: </a:t>
            </a:r>
            <a:r>
              <a:rPr lang="en-US" sz="2000" b="0" i="1" dirty="0" err="1" smtClean="0">
                <a:solidFill>
                  <a:schemeClr val="tx1"/>
                </a:solidFill>
                <a:latin typeface="+mn-lt"/>
              </a:rPr>
              <a:t>Jonghyun</a:t>
            </a:r>
            <a:r>
              <a:rPr lang="en-US" sz="2000" b="0" i="1" dirty="0" smtClean="0">
                <a:solidFill>
                  <a:schemeClr val="tx1"/>
                </a:solidFill>
                <a:latin typeface="+mn-lt"/>
              </a:rPr>
              <a:t> Bae, </a:t>
            </a:r>
            <a:r>
              <a:rPr lang="en-US" sz="2000" i="1" dirty="0" smtClean="0">
                <a:solidFill>
                  <a:schemeClr val="tx1"/>
                </a:solidFill>
                <a:latin typeface="+mn-lt"/>
              </a:rPr>
              <a:t>Jun </a:t>
            </a:r>
            <a:r>
              <a:rPr lang="en-US" sz="2000" i="1" dirty="0" err="1" smtClean="0">
                <a:solidFill>
                  <a:schemeClr val="tx1"/>
                </a:solidFill>
                <a:latin typeface="+mn-lt"/>
              </a:rPr>
              <a:t>Heo</a:t>
            </a:r>
            <a:r>
              <a:rPr lang="en-US" sz="2000" i="1" dirty="0" smtClean="0">
                <a:solidFill>
                  <a:schemeClr val="tx1"/>
                </a:solidFill>
                <a:latin typeface="+mn-lt"/>
              </a:rPr>
              <a:t>, and Jae W. Lee</a:t>
            </a:r>
            <a:endParaRPr lang="en-US" sz="2000" b="0" i="1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747269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SSH</a:t>
            </a:r>
            <a:r>
              <a:rPr kumimoji="1" lang="ko-KR" altLang="en-US" dirty="0" smtClean="0"/>
              <a:t>로 가상머신에 접근</a:t>
            </a:r>
            <a:r>
              <a:rPr kumimoji="1" lang="en-US" altLang="ko-KR" dirty="0" smtClean="0"/>
              <a:t> 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SSH</a:t>
            </a:r>
            <a:r>
              <a:rPr kumimoji="1" lang="ko-KR" altLang="en-US" dirty="0" smtClean="0"/>
              <a:t>를 이용해 네트워크로 가상머신에 접근하기</a:t>
            </a:r>
            <a:endParaRPr kumimoji="1" lang="en-US" altLang="ko-KR" dirty="0" smtClean="0"/>
          </a:p>
          <a:p>
            <a:pPr lvl="1"/>
            <a:r>
              <a:rPr kumimoji="1" lang="en-US" altLang="ko-KR" dirty="0" err="1">
                <a:solidFill>
                  <a:srgbClr val="FF0000"/>
                </a:solidFill>
              </a:rPr>
              <a:t>x</a:t>
            </a:r>
            <a:r>
              <a:rPr kumimoji="1" lang="en-US" altLang="ko-KR" dirty="0" err="1" smtClean="0">
                <a:solidFill>
                  <a:srgbClr val="FF0000"/>
                </a:solidFill>
              </a:rPr>
              <a:t>xx.xxx.xxx.xxx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할당받은 가상머신 </a:t>
            </a:r>
            <a:r>
              <a:rPr kumimoji="1" lang="en-US" altLang="ko-KR" dirty="0" smtClean="0"/>
              <a:t>IP</a:t>
            </a:r>
          </a:p>
          <a:p>
            <a:endParaRPr kumimoji="1" lang="en-US" altLang="ko-KR" dirty="0"/>
          </a:p>
          <a:p>
            <a:endParaRPr kumimoji="1" lang="en-US" altLang="ko-KR" sz="1050" dirty="0"/>
          </a:p>
          <a:p>
            <a:r>
              <a:rPr kumimoji="1" lang="en-US" altLang="ko-KR" dirty="0" smtClean="0"/>
              <a:t>Output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60227"/>
              </p:ext>
            </p:extLst>
          </p:nvPr>
        </p:nvGraphicFramePr>
        <p:xfrm>
          <a:off x="348457" y="22098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arc-c4@arc-c4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ssh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mr-IN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–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bde3.pem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ubuntu@</a:t>
                      </a:r>
                      <a:r>
                        <a:rPr lang="en-US" altLang="ko-KR" sz="1600" baseline="0" dirty="0" err="1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xxx.xxx.xxx.xxx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002631"/>
            <a:ext cx="5642978" cy="385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994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 </a:t>
            </a:r>
            <a:r>
              <a:rPr kumimoji="1" lang="ko-KR" altLang="en-US" dirty="0" smtClean="0"/>
              <a:t>설치하기 </a:t>
            </a:r>
            <a:r>
              <a:rPr kumimoji="1" lang="en-US" altLang="ko-KR" dirty="0" smtClean="0"/>
              <a:t>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en-US" altLang="ko-KR" dirty="0" smtClean="0"/>
              <a:t>Putty</a:t>
            </a:r>
          </a:p>
          <a:p>
            <a:pPr lvl="1"/>
            <a:r>
              <a:rPr kumimoji="1" lang="ko-KR" altLang="en-US" dirty="0" smtClean="0"/>
              <a:t>리눅스 서버의 아이피에 접속하여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원격작업을 가능케 해주는 서비스</a:t>
            </a:r>
          </a:p>
          <a:p>
            <a:r>
              <a:rPr kumimoji="1" lang="en-US" altLang="ko-KR" dirty="0" smtClean="0"/>
              <a:t>https://www.chiark.greenend.org.uk/~sgtatham/putty/latest.html</a:t>
            </a:r>
          </a:p>
          <a:p>
            <a:pPr lvl="1"/>
            <a:r>
              <a:rPr kumimoji="1" lang="en-US" altLang="ko-KR" dirty="0" smtClean="0"/>
              <a:t>MSI (64bit) &amp; </a:t>
            </a:r>
            <a:r>
              <a:rPr kumimoji="1" lang="en-US" altLang="ko-KR" dirty="0" err="1" smtClean="0"/>
              <a:t>puttygen.exe</a:t>
            </a:r>
            <a:r>
              <a:rPr kumimoji="1" lang="en-US" altLang="ko-KR" dirty="0" smtClean="0"/>
              <a:t> (64-bit)</a:t>
            </a:r>
            <a:r>
              <a:rPr kumimoji="1" lang="ko-KR" altLang="en-US" dirty="0" smtClean="0"/>
              <a:t> 두 개의 파일 다운로드</a:t>
            </a:r>
            <a:endParaRPr kumimoji="1"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5494950"/>
            <a:ext cx="6135370" cy="905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3179235"/>
            <a:ext cx="6135370" cy="224030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1676401" y="5029200"/>
            <a:ext cx="6135370" cy="293265"/>
          </a:xfrm>
          <a:prstGeom prst="rect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8" name="직사각형 7"/>
          <p:cNvSpPr/>
          <p:nvPr/>
        </p:nvSpPr>
        <p:spPr bwMode="auto">
          <a:xfrm>
            <a:off x="1676401" y="6040860"/>
            <a:ext cx="6135370" cy="293265"/>
          </a:xfrm>
          <a:prstGeom prst="rect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8126423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 설치하기 </a:t>
            </a:r>
            <a:r>
              <a:rPr kumimoji="1" lang="en-US" altLang="ko-KR" dirty="0" smtClean="0"/>
              <a:t>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en-US" altLang="ko-KR" dirty="0" smtClean="0"/>
              <a:t>Putty </a:t>
            </a:r>
            <a:r>
              <a:rPr kumimoji="1" lang="ko-KR" altLang="en-US" dirty="0" smtClean="0"/>
              <a:t>설치 과정</a:t>
            </a:r>
            <a:endParaRPr kumimoji="1"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429948" y="2263024"/>
            <a:ext cx="4416247" cy="3434859"/>
            <a:chOff x="429948" y="2263024"/>
            <a:chExt cx="4416247" cy="343485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48" y="2263024"/>
              <a:ext cx="4416247" cy="3434859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 bwMode="auto">
            <a:xfrm>
              <a:off x="3262745" y="5354782"/>
              <a:ext cx="623455" cy="207818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105400" y="2263024"/>
            <a:ext cx="4416247" cy="3451976"/>
            <a:chOff x="5105400" y="2263024"/>
            <a:chExt cx="4416247" cy="345197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2263024"/>
              <a:ext cx="4416247" cy="3451976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7620000" y="5354782"/>
              <a:ext cx="912801" cy="207818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467265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429948" y="1362075"/>
            <a:ext cx="9399852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Char char="¢"/>
              <a:defRPr sz="2400" b="1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kumimoji="1" lang="en-US" altLang="ko-KR" kern="0" dirty="0" smtClean="0"/>
              <a:t>Putty </a:t>
            </a:r>
            <a:r>
              <a:rPr kumimoji="1" lang="ko-KR" altLang="en-US" kern="0" dirty="0" smtClean="0"/>
              <a:t>설치</a:t>
            </a:r>
            <a:r>
              <a:rPr kumimoji="1" lang="en-US" altLang="ko-KR" kern="0" dirty="0" smtClean="0"/>
              <a:t> </a:t>
            </a:r>
            <a:r>
              <a:rPr kumimoji="1" lang="ko-KR" altLang="en-US" kern="0" dirty="0" smtClean="0"/>
              <a:t>후 확인</a:t>
            </a:r>
            <a:endParaRPr kumimoji="1" lang="en-US" altLang="ko-KR" kern="0" dirty="0" smtClean="0"/>
          </a:p>
          <a:p>
            <a:pPr lvl="1"/>
            <a:r>
              <a:rPr lang="ko-KR" altLang="en-US" kern="0" dirty="0" smtClean="0"/>
              <a:t>윈도우 작업표시줄 검색창을 이용해 </a:t>
            </a:r>
            <a:r>
              <a:rPr lang="en-US" altLang="ko-KR" kern="0" dirty="0" smtClean="0"/>
              <a:t>putty </a:t>
            </a:r>
            <a:r>
              <a:rPr lang="ko-KR" altLang="en-US" kern="0" dirty="0" smtClean="0"/>
              <a:t>설치 확인</a:t>
            </a:r>
            <a:endParaRPr kumimoji="1" lang="en-US" altLang="ko-KR" kern="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Putty</a:t>
            </a:r>
            <a:r>
              <a:rPr kumimoji="1" lang="ko-KR" altLang="en-US" dirty="0"/>
              <a:t> 설치하기 </a:t>
            </a:r>
            <a:r>
              <a:rPr kumimoji="1" lang="en-US" altLang="ko-KR" dirty="0" smtClean="0"/>
              <a:t>(3)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51563"/>
            <a:ext cx="4343400" cy="336823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05" y="2241550"/>
            <a:ext cx="2490895" cy="43116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3719945" y="5708857"/>
            <a:ext cx="623455" cy="188925"/>
          </a:xfrm>
          <a:prstGeom prst="rect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6582616" y="6072332"/>
            <a:ext cx="2127889" cy="207818"/>
          </a:xfrm>
          <a:prstGeom prst="rect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515961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로 가상머신에 접근 </a:t>
            </a:r>
            <a:r>
              <a:rPr kumimoji="1" lang="en-US" altLang="ko-KR" dirty="0" smtClean="0"/>
              <a:t>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en-US" altLang="ko-KR" dirty="0" smtClean="0"/>
              <a:t>bde3.pem </a:t>
            </a:r>
            <a:r>
              <a:rPr kumimoji="1" lang="ko-KR" altLang="en-US" dirty="0" smtClean="0"/>
              <a:t>키를 </a:t>
            </a:r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에서 사용 가능한 파일로 변경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.</a:t>
            </a:r>
            <a:r>
              <a:rPr kumimoji="1" lang="en-US" altLang="ko-KR" dirty="0" err="1" smtClean="0"/>
              <a:t>pem</a:t>
            </a:r>
            <a:r>
              <a:rPr kumimoji="1" lang="ko-KR" altLang="en-US" dirty="0" smtClean="0"/>
              <a:t> 파일로 된 </a:t>
            </a:r>
            <a:r>
              <a:rPr kumimoji="1" lang="en-US" altLang="ko-KR" dirty="0" smtClean="0"/>
              <a:t>key</a:t>
            </a:r>
            <a:r>
              <a:rPr kumimoji="1" lang="ko-KR" altLang="en-US" dirty="0" smtClean="0"/>
              <a:t>를 </a:t>
            </a:r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에서 사용가능한 </a:t>
            </a:r>
            <a:r>
              <a:rPr kumimoji="1" lang="en-US" altLang="ko-KR" dirty="0" smtClean="0"/>
              <a:t>.</a:t>
            </a:r>
            <a:r>
              <a:rPr kumimoji="1" lang="en-US" altLang="ko-KR" dirty="0" err="1" smtClean="0"/>
              <a:t>ppk</a:t>
            </a:r>
            <a:r>
              <a:rPr kumimoji="1" lang="ko-KR" altLang="en-US" dirty="0" smtClean="0"/>
              <a:t>확장자로 변경</a:t>
            </a:r>
            <a:endParaRPr kumimoji="1"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433438" y="2551403"/>
            <a:ext cx="3757562" cy="3773197"/>
            <a:chOff x="433438" y="2689442"/>
            <a:chExt cx="3408976" cy="342316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438" y="2689442"/>
              <a:ext cx="3408976" cy="3423161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 bwMode="auto">
            <a:xfrm>
              <a:off x="2903219" y="5009850"/>
              <a:ext cx="754381" cy="171750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495800" y="2551403"/>
            <a:ext cx="4953000" cy="3735736"/>
            <a:chOff x="4516603" y="2689442"/>
            <a:chExt cx="4538574" cy="342316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603" y="2689442"/>
              <a:ext cx="4538574" cy="342316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7848600" y="5715000"/>
              <a:ext cx="1143000" cy="361457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8950913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로 가상머신에 접근 </a:t>
            </a:r>
            <a:r>
              <a:rPr kumimoji="1" lang="en-US" altLang="ko-KR" dirty="0" smtClean="0"/>
              <a:t>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en-US" altLang="ko-KR" dirty="0"/>
              <a:t>bde3.pem </a:t>
            </a:r>
            <a:r>
              <a:rPr kumimoji="1" lang="ko-KR" altLang="en-US" dirty="0"/>
              <a:t>키를 </a:t>
            </a:r>
            <a:r>
              <a:rPr kumimoji="1" lang="en-US" altLang="ko-KR" dirty="0"/>
              <a:t>Putty</a:t>
            </a:r>
            <a:r>
              <a:rPr kumimoji="1" lang="ko-KR" altLang="en-US" dirty="0"/>
              <a:t>에서 사용 가능한 파일로 변경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.</a:t>
            </a:r>
            <a:r>
              <a:rPr kumimoji="1" lang="en-US" altLang="ko-KR" dirty="0" err="1"/>
              <a:t>pem</a:t>
            </a:r>
            <a:r>
              <a:rPr kumimoji="1" lang="ko-KR" altLang="en-US" dirty="0"/>
              <a:t> 파일로 된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Putty</a:t>
            </a:r>
            <a:r>
              <a:rPr kumimoji="1" lang="ko-KR" altLang="en-US" dirty="0"/>
              <a:t>에서 사용가능한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ppk</a:t>
            </a:r>
            <a:r>
              <a:rPr kumimoji="1" lang="ko-KR" altLang="en-US" dirty="0"/>
              <a:t>확장자로 변경</a:t>
            </a:r>
            <a:endParaRPr kumimoji="1"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48" y="2514598"/>
            <a:ext cx="4616254" cy="34817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514598"/>
            <a:ext cx="3472133" cy="34817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7543800" y="5278157"/>
            <a:ext cx="609600" cy="208243"/>
          </a:xfrm>
          <a:prstGeom prst="rect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6767234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로 가상머신에 접근 </a:t>
            </a:r>
            <a:r>
              <a:rPr kumimoji="1" lang="en-US" altLang="ko-KR" dirty="0" smtClean="0"/>
              <a:t>(3)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en-US" altLang="ko-KR" dirty="0"/>
              <a:t>bde3.pem </a:t>
            </a:r>
            <a:r>
              <a:rPr kumimoji="1" lang="ko-KR" altLang="en-US" dirty="0"/>
              <a:t>키를 </a:t>
            </a:r>
            <a:r>
              <a:rPr kumimoji="1" lang="en-US" altLang="ko-KR" dirty="0"/>
              <a:t>Putty</a:t>
            </a:r>
            <a:r>
              <a:rPr kumimoji="1" lang="ko-KR" altLang="en-US" dirty="0"/>
              <a:t>에서 사용 가능한 파일로 변경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.</a:t>
            </a:r>
            <a:r>
              <a:rPr kumimoji="1" lang="en-US" altLang="ko-KR" dirty="0" err="1"/>
              <a:t>pem</a:t>
            </a:r>
            <a:r>
              <a:rPr kumimoji="1" lang="ko-KR" altLang="en-US" dirty="0"/>
              <a:t> 파일로 된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Putty</a:t>
            </a:r>
            <a:r>
              <a:rPr kumimoji="1" lang="ko-KR" altLang="en-US" dirty="0"/>
              <a:t>에서 사용가능한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ppk</a:t>
            </a:r>
            <a:r>
              <a:rPr kumimoji="1" lang="ko-KR" altLang="en-US" dirty="0"/>
              <a:t>확장자로 변경</a:t>
            </a:r>
            <a:endParaRPr kumimoji="1" lang="en-US" altLang="ko-KR" dirty="0"/>
          </a:p>
          <a:p>
            <a:pPr lvl="1"/>
            <a:endParaRPr kumimoji="1"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48" y="2346169"/>
            <a:ext cx="4108040" cy="41308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346169"/>
            <a:ext cx="4114800" cy="41434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3436619" y="5410200"/>
            <a:ext cx="906781" cy="171750"/>
          </a:xfrm>
          <a:prstGeom prst="rect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 bwMode="auto">
          <a:xfrm>
            <a:off x="6705600" y="4890655"/>
            <a:ext cx="685800" cy="277091"/>
          </a:xfrm>
          <a:prstGeom prst="rect">
            <a:avLst/>
          </a:prstGeom>
          <a:noFill/>
          <a:ln>
            <a:solidFill>
              <a:srgbClr val="FF0000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1599771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로 가상머신에 접근 </a:t>
            </a:r>
            <a:r>
              <a:rPr kumimoji="1" lang="en-US" altLang="ko-KR" dirty="0" smtClean="0"/>
              <a:t>(4)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en-US" altLang="ko-KR" dirty="0"/>
              <a:t>bde3.pem </a:t>
            </a:r>
            <a:r>
              <a:rPr kumimoji="1" lang="ko-KR" altLang="en-US" dirty="0"/>
              <a:t>키를 </a:t>
            </a:r>
            <a:r>
              <a:rPr kumimoji="1" lang="en-US" altLang="ko-KR" dirty="0"/>
              <a:t>Putty</a:t>
            </a:r>
            <a:r>
              <a:rPr kumimoji="1" lang="ko-KR" altLang="en-US" dirty="0"/>
              <a:t>에서 사용 가능한 파일로 변경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.</a:t>
            </a:r>
            <a:r>
              <a:rPr kumimoji="1" lang="en-US" altLang="ko-KR" dirty="0" err="1"/>
              <a:t>pem</a:t>
            </a:r>
            <a:r>
              <a:rPr kumimoji="1" lang="ko-KR" altLang="en-US" dirty="0"/>
              <a:t> 파일로 된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를 </a:t>
            </a:r>
            <a:r>
              <a:rPr kumimoji="1" lang="en-US" altLang="ko-KR" dirty="0"/>
              <a:t>Putty</a:t>
            </a:r>
            <a:r>
              <a:rPr kumimoji="1" lang="ko-KR" altLang="en-US" dirty="0"/>
              <a:t>에서 사용가능한 </a:t>
            </a:r>
            <a:r>
              <a:rPr kumimoji="1" lang="en-US" altLang="ko-KR" dirty="0"/>
              <a:t>.</a:t>
            </a:r>
            <a:r>
              <a:rPr kumimoji="1" lang="en-US" altLang="ko-KR" dirty="0" err="1"/>
              <a:t>ppk</a:t>
            </a:r>
            <a:r>
              <a:rPr kumimoji="1" lang="ko-KR" altLang="en-US" dirty="0"/>
              <a:t>확장자로 </a:t>
            </a:r>
            <a:r>
              <a:rPr kumimoji="1" lang="ko-KR" altLang="en-US" dirty="0" smtClean="0"/>
              <a:t>변경</a:t>
            </a:r>
            <a:endParaRPr kumimoji="1"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763505"/>
            <a:ext cx="1066800" cy="132898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990600" y="2531390"/>
            <a:ext cx="5029200" cy="3793210"/>
            <a:chOff x="1066800" y="2438400"/>
            <a:chExt cx="5029200" cy="37932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800" y="2438400"/>
              <a:ext cx="5029200" cy="379321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 bwMode="auto">
            <a:xfrm>
              <a:off x="1883588" y="5486400"/>
              <a:ext cx="4212412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3335032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로 가상머신에 접근 </a:t>
            </a:r>
            <a:r>
              <a:rPr kumimoji="1" lang="en-US" altLang="ko-KR" dirty="0" smtClean="0"/>
              <a:t>(5)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ko-KR" altLang="en-US" dirty="0" smtClean="0"/>
              <a:t>새로 생성된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.</a:t>
            </a:r>
            <a:r>
              <a:rPr kumimoji="1" lang="en-US" altLang="ko-KR" dirty="0" err="1" smtClean="0"/>
              <a:t>ppk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파일 사용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우측 하단 트레이의 아래 아이콘 더블 클릭</a:t>
            </a:r>
            <a:endParaRPr kumimoji="1" lang="en-US" altLang="ko-KR" dirty="0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1520756" y="2286000"/>
            <a:ext cx="1752600" cy="492919"/>
            <a:chOff x="990600" y="3352800"/>
            <a:chExt cx="2844800" cy="8001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0600" y="3352800"/>
              <a:ext cx="2844800" cy="8001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1447800" y="3373740"/>
              <a:ext cx="533400" cy="779160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61679" y="3276600"/>
            <a:ext cx="4231512" cy="3124200"/>
            <a:chOff x="4495800" y="2220270"/>
            <a:chExt cx="5042991" cy="372333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2220270"/>
              <a:ext cx="5042991" cy="372333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 bwMode="auto">
            <a:xfrm>
              <a:off x="5638800" y="5281483"/>
              <a:ext cx="914400" cy="204917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01" y="3276600"/>
            <a:ext cx="41421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1846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로 가상머신에 접근 </a:t>
            </a:r>
            <a:r>
              <a:rPr kumimoji="1" lang="en-US" altLang="ko-KR" dirty="0" smtClean="0"/>
              <a:t>(6)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en-US" altLang="ko-KR" dirty="0" smtClean="0"/>
              <a:t>Output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362200"/>
            <a:ext cx="5105400" cy="374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36629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Index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Introduction to </a:t>
            </a:r>
            <a:r>
              <a:rPr kumimoji="1" lang="en-US" altLang="ko-KR" dirty="0" smtClean="0"/>
              <a:t>Amazon Web Services</a:t>
            </a:r>
          </a:p>
          <a:p>
            <a:r>
              <a:rPr kumimoji="1" lang="en-US" altLang="ko-KR" dirty="0" smtClean="0"/>
              <a:t>Ubuntu Client Setting</a:t>
            </a:r>
          </a:p>
          <a:p>
            <a:r>
              <a:rPr kumimoji="1" lang="en-US" altLang="ko-KR" dirty="0" smtClean="0"/>
              <a:t>Spark Installation</a:t>
            </a:r>
          </a:p>
          <a:p>
            <a:r>
              <a:rPr kumimoji="1" lang="en-US" altLang="ko-KR" dirty="0" smtClean="0"/>
              <a:t>Spark Configuration</a:t>
            </a:r>
          </a:p>
          <a:p>
            <a:r>
              <a:rPr kumimoji="1" lang="en-US" altLang="ko-KR" dirty="0" smtClean="0"/>
              <a:t>Installation Verification</a:t>
            </a:r>
          </a:p>
          <a:p>
            <a:r>
              <a:rPr kumimoji="1" lang="en-US" altLang="ko-KR" dirty="0" smtClean="0"/>
              <a:t>Spark Running Example</a:t>
            </a:r>
          </a:p>
          <a:p>
            <a:r>
              <a:rPr kumimoji="1" lang="en-US" altLang="ko-KR" dirty="0" smtClean="0"/>
              <a:t>Exercise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707438" y="6543675"/>
            <a:ext cx="1198562" cy="3143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D0A373A-D51D-413E-9CEB-2E5827FD95C0}" type="slidenum">
              <a:rPr lang="ko-KR" altLang="en-US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86680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로 가상머신에 접근 </a:t>
            </a:r>
            <a:r>
              <a:rPr kumimoji="1" lang="en-US" altLang="ko-KR" dirty="0" smtClean="0"/>
              <a:t>(7)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로 가상머신에 접근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Host Name </a:t>
            </a:r>
            <a:r>
              <a:rPr kumimoji="1" lang="ko-KR" altLang="en-US" dirty="0" smtClean="0"/>
              <a:t>하단에 가상머신의 </a:t>
            </a:r>
            <a:r>
              <a:rPr kumimoji="1" lang="en-US" altLang="ko-KR" dirty="0" smtClean="0"/>
              <a:t>IP </a:t>
            </a:r>
            <a:r>
              <a:rPr kumimoji="1" lang="ko-KR" altLang="en-US" dirty="0" smtClean="0"/>
              <a:t>입력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err="1">
                <a:solidFill>
                  <a:srgbClr val="FF0000"/>
                </a:solidFill>
              </a:rPr>
              <a:t>xxx.xxx.xxx.xxx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74" y="3249398"/>
            <a:ext cx="4191000" cy="24384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09600" y="2438675"/>
            <a:ext cx="4065852" cy="4059847"/>
            <a:chOff x="429948" y="2209800"/>
            <a:chExt cx="4065852" cy="405984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948" y="2209800"/>
              <a:ext cx="4065852" cy="4059847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 bwMode="auto">
            <a:xfrm>
              <a:off x="1905001" y="3200400"/>
              <a:ext cx="1828800" cy="184404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0478881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Putty</a:t>
            </a:r>
            <a:r>
              <a:rPr kumimoji="1" lang="ko-KR" altLang="en-US" dirty="0" smtClean="0"/>
              <a:t>로 가상머신에 접근 </a:t>
            </a:r>
            <a:r>
              <a:rPr kumimoji="1" lang="en-US" altLang="ko-KR" dirty="0" smtClean="0"/>
              <a:t>(8)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399852" cy="4972050"/>
          </a:xfrm>
        </p:spPr>
        <p:txBody>
          <a:bodyPr/>
          <a:lstStyle/>
          <a:p>
            <a:r>
              <a:rPr kumimoji="1" lang="en-US" altLang="ko-KR" dirty="0"/>
              <a:t>Putty</a:t>
            </a:r>
            <a:r>
              <a:rPr kumimoji="1" lang="ko-KR" altLang="en-US" dirty="0"/>
              <a:t>로 가상머신에 접근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l</a:t>
            </a:r>
            <a:r>
              <a:rPr kumimoji="1" lang="en-US" altLang="ko-KR" dirty="0" smtClean="0"/>
              <a:t>ogin id</a:t>
            </a:r>
            <a:r>
              <a:rPr kumimoji="1" lang="ko-KR" altLang="en-US" dirty="0" smtClean="0"/>
              <a:t>로 </a:t>
            </a:r>
            <a:r>
              <a:rPr kumimoji="1" lang="en-US" altLang="ko-KR" dirty="0" err="1" smtClean="0">
                <a:solidFill>
                  <a:srgbClr val="FF0000"/>
                </a:solidFill>
              </a:rPr>
              <a:t>ubuntu</a:t>
            </a:r>
            <a:r>
              <a:rPr kumimoji="1" lang="en-US" altLang="ko-KR" dirty="0" smtClean="0">
                <a:solidFill>
                  <a:srgbClr val="FF0000"/>
                </a:solidFill>
              </a:rPr>
              <a:t> </a:t>
            </a:r>
            <a:r>
              <a:rPr kumimoji="1" lang="ko-KR" altLang="en-US" dirty="0" smtClean="0"/>
              <a:t>입력</a:t>
            </a:r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  <a:endParaRPr kumimoji="1"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505" y="2600325"/>
            <a:ext cx="5220991" cy="37338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03461" y="6414392"/>
            <a:ext cx="28616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+mn-lt"/>
              </a:rPr>
              <a:t>* </a:t>
            </a:r>
            <a:r>
              <a:rPr lang="ko-KR" altLang="en-US" sz="1000" dirty="0" smtClean="0">
                <a:solidFill>
                  <a:schemeClr val="tx1"/>
                </a:solidFill>
                <a:latin typeface="+mn-lt"/>
              </a:rPr>
              <a:t>http://jmkook77.blogspot.kr/2012/01/putty.html</a:t>
            </a:r>
            <a:endParaRPr lang="ko-KR" altLang="en-US" sz="1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486400" y="6334125"/>
            <a:ext cx="415049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+mn-lt"/>
              </a:rPr>
              <a:t>* </a:t>
            </a:r>
            <a:r>
              <a:rPr lang="ko-KR" altLang="en-US" sz="1000" dirty="0" smtClean="0">
                <a:solidFill>
                  <a:schemeClr val="tx1"/>
                </a:solidFill>
                <a:latin typeface="+mn-lt"/>
              </a:rPr>
              <a:t>http</a:t>
            </a: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://docs.aws.amazon.com/ko_kr/AWSEC2/latest/UserGuide/putty.html</a:t>
            </a:r>
          </a:p>
        </p:txBody>
      </p:sp>
    </p:spTree>
    <p:extLst>
      <p:ext uri="{BB962C8B-B14F-4D97-AF65-F5344CB8AC3E}">
        <p14:creationId xmlns:p14="http://schemas.microsoft.com/office/powerpoint/2010/main" val="1834439467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Package Update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가상머신 사용을 위한 필수 </a:t>
            </a:r>
            <a:r>
              <a:rPr kumimoji="1" lang="en-US" altLang="ko-KR" dirty="0" smtClean="0"/>
              <a:t>package</a:t>
            </a:r>
            <a:r>
              <a:rPr kumimoji="1" lang="ko-KR" altLang="en-US" dirty="0" smtClean="0"/>
              <a:t>를 설치</a:t>
            </a:r>
            <a:endParaRPr kumimoji="1" lang="en-US" altLang="ko-KR" dirty="0" smtClean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37607"/>
              </p:ext>
            </p:extLst>
          </p:nvPr>
        </p:nvGraphicFramePr>
        <p:xfrm>
          <a:off x="350838" y="2057400"/>
          <a:ext cx="9209087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sudo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apt-get update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sudo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apt-get upgrade</a:t>
                      </a:r>
                      <a:endParaRPr lang="ko-KR" alt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7900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 Configuration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 </a:t>
            </a:r>
            <a:r>
              <a:rPr kumimoji="1" lang="ko-KR" altLang="en-US" dirty="0" smtClean="0"/>
              <a:t>이용을 위한 </a:t>
            </a:r>
            <a:r>
              <a:rPr kumimoji="1" lang="en-US" altLang="ko-KR" dirty="0" smtClean="0"/>
              <a:t>network </a:t>
            </a:r>
            <a:r>
              <a:rPr kumimoji="1" lang="ko-KR" altLang="en-US" dirty="0" smtClean="0"/>
              <a:t>세팅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Spark</a:t>
            </a:r>
            <a:r>
              <a:rPr kumimoji="1" lang="ko-KR" altLang="en-US" dirty="0" smtClean="0"/>
              <a:t>의 호스트가 되는 호스트 네임과 </a:t>
            </a:r>
            <a:r>
              <a:rPr kumimoji="1" lang="en-US" altLang="ko-KR" dirty="0" smtClean="0"/>
              <a:t>IP </a:t>
            </a:r>
            <a:r>
              <a:rPr kumimoji="1" lang="ko-KR" altLang="en-US" dirty="0" smtClean="0"/>
              <a:t>입력</a:t>
            </a:r>
            <a:endParaRPr kumimoji="1" lang="en-US" altLang="ko-KR" dirty="0" smtClean="0"/>
          </a:p>
          <a:p>
            <a:pPr lvl="1"/>
            <a:r>
              <a:rPr kumimoji="1" lang="en-US" altLang="ko-KR" dirty="0" err="1">
                <a:solidFill>
                  <a:srgbClr val="FF0000"/>
                </a:solidFill>
              </a:rPr>
              <a:t>x</a:t>
            </a:r>
            <a:r>
              <a:rPr kumimoji="1" lang="en-US" altLang="ko-KR" dirty="0" err="1" smtClean="0">
                <a:solidFill>
                  <a:srgbClr val="FF0000"/>
                </a:solidFill>
              </a:rPr>
              <a:t>xx.xxx.xxx.xxx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가상머신 </a:t>
            </a:r>
            <a:r>
              <a:rPr kumimoji="1" lang="en-US" altLang="ko-KR" dirty="0" smtClean="0"/>
              <a:t>IP</a:t>
            </a:r>
          </a:p>
          <a:p>
            <a:pPr lvl="1"/>
            <a:r>
              <a:rPr kumimoji="1" lang="en-US" altLang="ko-KR" dirty="0" err="1" smtClean="0">
                <a:solidFill>
                  <a:srgbClr val="FF0000"/>
                </a:solidFill>
              </a:rPr>
              <a:t>HostName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가상머신의 호스트 네임 </a:t>
            </a:r>
            <a:r>
              <a:rPr kumimoji="1" lang="en-US" altLang="ko-KR" dirty="0" smtClean="0"/>
              <a:t>ex) ip-172-31-1-25</a:t>
            </a:r>
          </a:p>
          <a:p>
            <a:pPr lvl="1"/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998424"/>
              </p:ext>
            </p:extLst>
          </p:nvPr>
        </p:nvGraphicFramePr>
        <p:xfrm>
          <a:off x="350838" y="3810000"/>
          <a:ext cx="9209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sudo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vim /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etc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/hosts</a:t>
                      </a:r>
                    </a:p>
                  </a:txBody>
                  <a:tcPr anchor="ctr"/>
                </a:tc>
              </a:tr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etc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/hosts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i="1" kern="1200" baseline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i="0" dirty="0" err="1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xxx.xxx.xxx.xxx</a:t>
                      </a:r>
                      <a:r>
                        <a:rPr lang="en-US" altLang="ko-KR" sz="1600" i="0" baseline="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</a:t>
                      </a:r>
                      <a:r>
                        <a:rPr lang="en-US" altLang="ko-KR" sz="1600" i="0" baseline="0" dirty="0" err="1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HostName</a:t>
                      </a:r>
                      <a:r>
                        <a:rPr lang="en-US" altLang="ko-KR" sz="1600" i="0" baseline="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</a:t>
                      </a:r>
                      <a:r>
                        <a:rPr lang="en-US" altLang="ko-KR" sz="1600" i="1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# add this line</a:t>
                      </a:r>
                      <a:endParaRPr lang="ko-KR" altLang="en-US" sz="1600" i="1" kern="1200" baseline="0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7" name="꺾인 연결선[E] 6"/>
          <p:cNvCxnSpPr/>
          <p:nvPr/>
        </p:nvCxnSpPr>
        <p:spPr bwMode="auto">
          <a:xfrm rot="16200000" flipV="1">
            <a:off x="1737360" y="2834640"/>
            <a:ext cx="1021080" cy="990600"/>
          </a:xfrm>
          <a:prstGeom prst="bentConnector3">
            <a:avLst/>
          </a:prstGeom>
          <a:noFill/>
          <a:ln w="19050">
            <a:solidFill>
              <a:srgbClr val="FF0000"/>
            </a:solidFill>
            <a:miter lim="800000"/>
            <a:headEnd type="none" w="med" len="med"/>
            <a:tailEnd type="triangle"/>
          </a:ln>
          <a:effectLst/>
        </p:spPr>
      </p:cxnSp>
      <p:cxnSp>
        <p:nvCxnSpPr>
          <p:cNvPr id="9" name="직선 연결선[R] 8"/>
          <p:cNvCxnSpPr/>
          <p:nvPr/>
        </p:nvCxnSpPr>
        <p:spPr bwMode="auto">
          <a:xfrm>
            <a:off x="1981200" y="4191000"/>
            <a:ext cx="1600200" cy="0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40130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 Configuration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 </a:t>
            </a:r>
            <a:r>
              <a:rPr kumimoji="1" lang="ko-KR" altLang="en-US" dirty="0" smtClean="0"/>
              <a:t>이용을 위한 </a:t>
            </a:r>
            <a:r>
              <a:rPr kumimoji="1" lang="en-US" altLang="ko-KR" dirty="0" smtClean="0"/>
              <a:t>network </a:t>
            </a:r>
            <a:r>
              <a:rPr kumimoji="1" lang="ko-KR" altLang="en-US" dirty="0" smtClean="0"/>
              <a:t>세팅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Spark </a:t>
            </a:r>
            <a:r>
              <a:rPr kumimoji="1" lang="ko-KR" altLang="en-US" dirty="0"/>
              <a:t>네트워크 연결을 위한 </a:t>
            </a:r>
            <a:r>
              <a:rPr kumimoji="1" lang="en-US" altLang="ko-KR" dirty="0"/>
              <a:t>public key </a:t>
            </a:r>
            <a:r>
              <a:rPr kumimoji="1" lang="ko-KR" altLang="en-US" dirty="0" smtClean="0"/>
              <a:t>생성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996126"/>
              </p:ext>
            </p:extLst>
          </p:nvPr>
        </p:nvGraphicFramePr>
        <p:xfrm>
          <a:off x="228600" y="22098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2"/>
                <a:gridCol w="8465275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ssh-keygen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mr-IN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–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t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rsa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mr-IN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–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 “”</a:t>
                      </a:r>
                      <a:endParaRPr lang="ko-KR" alt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7" y="3342390"/>
            <a:ext cx="7680732" cy="351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544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 Configuration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(3)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 </a:t>
            </a:r>
            <a:r>
              <a:rPr kumimoji="1" lang="ko-KR" altLang="en-US" dirty="0" smtClean="0"/>
              <a:t>이용을 위한 </a:t>
            </a:r>
            <a:r>
              <a:rPr kumimoji="1" lang="en-US" altLang="ko-KR" dirty="0" smtClean="0"/>
              <a:t>network </a:t>
            </a:r>
            <a:r>
              <a:rPr kumimoji="1" lang="ko-KR" altLang="en-US" dirty="0" smtClean="0"/>
              <a:t>세팅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Public key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permission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r>
              <a:rPr kumimoji="1" lang="ko-KR" altLang="en-US" dirty="0" smtClean="0"/>
              <a:t>네트워크 연결 확인</a:t>
            </a:r>
            <a:endParaRPr kumimoji="1" lang="en-US" altLang="ko-KR" dirty="0" smtClean="0"/>
          </a:p>
          <a:p>
            <a:endParaRPr kumimoji="1"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578264"/>
              </p:ext>
            </p:extLst>
          </p:nvPr>
        </p:nvGraphicFramePr>
        <p:xfrm>
          <a:off x="429948" y="2286000"/>
          <a:ext cx="920908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2"/>
                <a:gridCol w="8465275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$ cat $HOME/.</a:t>
                      </a:r>
                      <a:r>
                        <a:rPr lang="en-US" altLang="ko-KR" sz="1600" kern="12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ssh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</a:t>
                      </a:r>
                      <a:r>
                        <a:rPr lang="en-US" altLang="ko-KR" sz="1600" kern="12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id_rsa.pub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&gt;&gt; $HOME/.</a:t>
                      </a:r>
                      <a:r>
                        <a:rPr lang="en-US" altLang="ko-KR" sz="1600" kern="12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ssh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</a:t>
                      </a:r>
                      <a:r>
                        <a:rPr lang="en-US" altLang="ko-KR" sz="1600" kern="12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authorized_keys</a:t>
                      </a:r>
                      <a:endParaRPr lang="ko-KR" altLang="en-US" sz="1600" kern="1200" baseline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986303"/>
              </p:ext>
            </p:extLst>
          </p:nvPr>
        </p:nvGraphicFramePr>
        <p:xfrm>
          <a:off x="429947" y="460248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2"/>
                <a:gridCol w="8465275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kern="12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ssh</a:t>
                      </a:r>
                      <a:r>
                        <a:rPr lang="en-US" altLang="ko-KR" sz="1600" kern="12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localhost</a:t>
                      </a:r>
                      <a:endParaRPr lang="ko-KR" altLang="en-US" sz="1600" kern="1200" baseline="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3159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Network Configuration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(3)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Output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19163"/>
            <a:ext cx="7620000" cy="455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38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Install Java 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</a:t>
            </a:r>
            <a:r>
              <a:rPr kumimoji="1" lang="ko-KR" altLang="en-US" dirty="0" smtClean="0"/>
              <a:t> 빌드와 이용시 필요한 </a:t>
            </a:r>
            <a:r>
              <a:rPr kumimoji="1" lang="en-US" altLang="ko-KR" dirty="0" smtClean="0"/>
              <a:t>Java </a:t>
            </a:r>
            <a:r>
              <a:rPr kumimoji="1" lang="ko-KR" altLang="en-US" dirty="0" smtClean="0"/>
              <a:t>설치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현재 버전의 </a:t>
            </a:r>
            <a:r>
              <a:rPr kumimoji="1" lang="en-US" altLang="ko-KR" dirty="0" smtClean="0"/>
              <a:t>Spark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Java 7</a:t>
            </a:r>
            <a:r>
              <a:rPr kumimoji="1" lang="ko-KR" altLang="en-US" dirty="0" smtClean="0"/>
              <a:t>이상의 버전 필요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설치되는 자바 파일의 경로는 다음과 같음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JAVA_HOME=/</a:t>
            </a:r>
            <a:r>
              <a:rPr kumimoji="1" lang="en-US" altLang="ko-KR" dirty="0" err="1" smtClean="0"/>
              <a:t>usr</a:t>
            </a:r>
            <a:r>
              <a:rPr kumimoji="1" lang="en-US" altLang="ko-KR" dirty="0" smtClean="0"/>
              <a:t>/lib/</a:t>
            </a:r>
            <a:r>
              <a:rPr kumimoji="1" lang="en-US" altLang="ko-KR" dirty="0" err="1" smtClean="0"/>
              <a:t>jvm</a:t>
            </a:r>
            <a:r>
              <a:rPr kumimoji="1" lang="en-US" altLang="ko-KR" dirty="0" smtClean="0"/>
              <a:t>/java-8-oracle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831289"/>
              </p:ext>
            </p:extLst>
          </p:nvPr>
        </p:nvGraphicFramePr>
        <p:xfrm>
          <a:off x="304800" y="3078480"/>
          <a:ext cx="9209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sudo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add-apt-repository ppa:webupd8team/java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sudo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apt-get update</a:t>
                      </a:r>
                      <a:endParaRPr lang="ko-KR" alt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sudo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apt-get install oracle-java8-installer</a:t>
                      </a:r>
                      <a:endParaRPr lang="ko-KR" alt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970215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Install Java 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Java </a:t>
            </a:r>
            <a:r>
              <a:rPr kumimoji="1" lang="ko-KR" altLang="en-US" dirty="0" smtClean="0"/>
              <a:t>설치 중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세팅 </a:t>
            </a:r>
            <a:r>
              <a:rPr kumimoji="1" lang="en-US" altLang="ko-KR" dirty="0" smtClean="0"/>
              <a:t>(1)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Java </a:t>
            </a:r>
            <a:r>
              <a:rPr kumimoji="1" lang="ko-KR" altLang="en-US" dirty="0"/>
              <a:t>설치 중 세팅 </a:t>
            </a:r>
            <a:r>
              <a:rPr kumimoji="1" lang="en-US" altLang="ko-KR" dirty="0" smtClean="0"/>
              <a:t>(2)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44614"/>
            <a:ext cx="7010400" cy="19034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804" y="4620784"/>
            <a:ext cx="7022393" cy="171334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4572000" y="3124200"/>
            <a:ext cx="609600" cy="3810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>
            <a:sp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3352800" y="5638800"/>
            <a:ext cx="609600" cy="3810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464615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Install Java 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설치후 </a:t>
            </a:r>
            <a:r>
              <a:rPr kumimoji="1" lang="en-US" altLang="ko-KR" dirty="0" smtClean="0"/>
              <a:t>Java</a:t>
            </a:r>
            <a:r>
              <a:rPr kumimoji="1" lang="ko-KR" altLang="en-US" dirty="0" smtClean="0"/>
              <a:t> 버전 확인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610280"/>
              </p:ext>
            </p:extLst>
          </p:nvPr>
        </p:nvGraphicFramePr>
        <p:xfrm>
          <a:off x="348457" y="19812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java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-version</a:t>
                      </a:r>
                      <a:endParaRPr lang="ko-KR" alt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3213684"/>
            <a:ext cx="8712200" cy="977900"/>
          </a:xfrm>
          <a:prstGeom prst="rect">
            <a:avLst/>
          </a:prstGeom>
        </p:spPr>
      </p:pic>
      <p:cxnSp>
        <p:nvCxnSpPr>
          <p:cNvPr id="7" name="직선 연결선[R] 6"/>
          <p:cNvCxnSpPr/>
          <p:nvPr/>
        </p:nvCxnSpPr>
        <p:spPr bwMode="auto">
          <a:xfrm>
            <a:off x="596900" y="3733800"/>
            <a:ext cx="28321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398141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6770" y="435678"/>
            <a:ext cx="8597422" cy="762000"/>
          </a:xfrm>
        </p:spPr>
        <p:txBody>
          <a:bodyPr/>
          <a:lstStyle/>
          <a:p>
            <a:r>
              <a:rPr kumimoji="1" lang="en-US" altLang="ko-KR" dirty="0" smtClean="0"/>
              <a:t>Amazon Web Services (AWS)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아마존 닷컴이 제공하는 원격 컴퓨팅 서비스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웹 서비스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다양한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서비스 제공</a:t>
            </a:r>
            <a:endParaRPr kumimoji="1" lang="en-US" altLang="ko-KR" dirty="0" smtClean="0"/>
          </a:p>
          <a:p>
            <a:pPr lvl="1"/>
            <a:r>
              <a:rPr kumimoji="1" lang="ko-KR" altLang="en-US" b="1" dirty="0" smtClean="0"/>
              <a:t>컴퓨팅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스토리지 및 콘텐츠 전송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데이터베이스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네트워킹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mr-IN" altLang="ko-KR" dirty="0" smtClean="0"/>
              <a:t>…</a:t>
            </a:r>
            <a:endParaRPr kumimoji="1" lang="en-US" altLang="ko-KR" dirty="0" smtClean="0"/>
          </a:p>
          <a:p>
            <a:r>
              <a:rPr kumimoji="1" lang="en-US" altLang="ko-KR" dirty="0" smtClean="0"/>
              <a:t>Amazon Elastic Compute Cloud (EC2)</a:t>
            </a:r>
          </a:p>
          <a:p>
            <a:pPr lvl="1"/>
            <a:r>
              <a:rPr kumimoji="1" lang="ko-KR" altLang="en-US" dirty="0" smtClean="0"/>
              <a:t>안전하고 크기 조정이 가능한 컴퓨팅 파워를 클라우드에서 제공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웹을 통해 간편하게 필요한 용량을 얻고 구성 가능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CPU, </a:t>
            </a:r>
            <a:r>
              <a:rPr kumimoji="1" lang="ko-KR" altLang="en-US" dirty="0" smtClean="0"/>
              <a:t>메모리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스토리지 및 네트워킹 용량의 조합으로 인스턴스 구성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6400800"/>
            <a:ext cx="990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+mn-lt"/>
              </a:rPr>
              <a:t>* </a:t>
            </a:r>
            <a:r>
              <a:rPr lang="ko-KR" altLang="en-US" sz="1000" dirty="0" smtClean="0">
                <a:solidFill>
                  <a:schemeClr val="tx1"/>
                </a:solidFill>
                <a:latin typeface="+mn-lt"/>
              </a:rPr>
              <a:t>https://ko.wikipedia.org/wiki/%EC%95%84%EB%A7%88%EC%A1%B4_%EC%9B%B9_%EC%84%9C%EB%B9%84%EC%8A%A4#/media/File:AmazonWebservices_Logo.svg</a:t>
            </a:r>
            <a:r>
              <a:rPr lang="en-US" altLang="ko-KR" sz="1000" dirty="0" smtClean="0">
                <a:solidFill>
                  <a:schemeClr val="tx1"/>
                </a:solidFill>
                <a:latin typeface="+mn-lt"/>
              </a:rPr>
              <a:t>  </a:t>
            </a:r>
            <a:endParaRPr lang="ko-KR" altLang="en-US" sz="1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800600"/>
            <a:ext cx="2362200" cy="88786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6172200"/>
            <a:ext cx="28472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+mn-lt"/>
              </a:rPr>
              <a:t>* </a:t>
            </a:r>
            <a:r>
              <a:rPr lang="ko-KR" altLang="en-US" sz="1000" dirty="0" smtClean="0">
                <a:solidFill>
                  <a:schemeClr val="tx1"/>
                </a:solidFill>
                <a:latin typeface="+mn-lt"/>
              </a:rPr>
              <a:t>https</a:t>
            </a: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://aws.amazon.com/ko/ec2/instance-types/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3962400" y="4216851"/>
            <a:ext cx="5344155" cy="2108859"/>
            <a:chOff x="3962400" y="4216851"/>
            <a:chExt cx="5344155" cy="2108859"/>
          </a:xfrm>
        </p:grpSpPr>
        <p:grpSp>
          <p:nvGrpSpPr>
            <p:cNvPr id="10" name="그룹 9"/>
            <p:cNvGrpSpPr/>
            <p:nvPr/>
          </p:nvGrpSpPr>
          <p:grpSpPr>
            <a:xfrm>
              <a:off x="3962400" y="4216851"/>
              <a:ext cx="5344155" cy="2108859"/>
              <a:chOff x="0" y="2948990"/>
              <a:chExt cx="9906000" cy="3909010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3909572"/>
                <a:ext cx="9906000" cy="2948428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948990"/>
                <a:ext cx="9906000" cy="960582"/>
              </a:xfrm>
              <a:prstGeom prst="rect">
                <a:avLst/>
              </a:prstGeom>
            </p:spPr>
          </p:pic>
        </p:grpSp>
        <p:sp>
          <p:nvSpPr>
            <p:cNvPr id="14" name="직사각형 13"/>
            <p:cNvSpPr/>
            <p:nvPr/>
          </p:nvSpPr>
          <p:spPr bwMode="auto">
            <a:xfrm>
              <a:off x="3962400" y="5257800"/>
              <a:ext cx="5344155" cy="533400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613010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Install Firefox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&amp;</a:t>
            </a:r>
            <a:r>
              <a:rPr kumimoji="1" lang="ko-KR" altLang="en-US" dirty="0" smtClean="0"/>
              <a:t> </a:t>
            </a:r>
            <a:r>
              <a:rPr kumimoji="1" lang="en-US" altLang="ko-KR" dirty="0" err="1"/>
              <a:t>X</a:t>
            </a:r>
            <a:r>
              <a:rPr kumimoji="1" lang="en-US" altLang="ko-KR" dirty="0" err="1" smtClean="0"/>
              <a:t>term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7" y="1362075"/>
            <a:ext cx="9129977" cy="4972050"/>
          </a:xfrm>
        </p:spPr>
        <p:txBody>
          <a:bodyPr/>
          <a:lstStyle/>
          <a:p>
            <a:r>
              <a:rPr kumimoji="1" lang="en-US" altLang="ko-KR" dirty="0" smtClean="0"/>
              <a:t>Spark Web UI</a:t>
            </a:r>
            <a:r>
              <a:rPr kumimoji="1" lang="ko-KR" altLang="en-US" dirty="0" smtClean="0"/>
              <a:t> 확인을 위해 </a:t>
            </a:r>
            <a:r>
              <a:rPr kumimoji="1" lang="en-US" altLang="ko-KR" dirty="0" smtClean="0"/>
              <a:t>Firefox </a:t>
            </a:r>
            <a:r>
              <a:rPr kumimoji="1" lang="ko-KR" altLang="en-US" dirty="0" smtClean="0"/>
              <a:t>설치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가상머신에서 웹 실행을 위해 </a:t>
            </a:r>
            <a:r>
              <a:rPr kumimoji="1" lang="en-US" altLang="ko-KR" dirty="0" err="1"/>
              <a:t>X</a:t>
            </a:r>
            <a:r>
              <a:rPr kumimoji="1" lang="en-US" altLang="ko-KR" dirty="0" err="1" smtClean="0"/>
              <a:t>term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설치</a:t>
            </a:r>
            <a:endParaRPr kumimoji="1" lang="ko-KR" altLang="en-US" dirty="0"/>
          </a:p>
          <a:p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795434"/>
              </p:ext>
            </p:extLst>
          </p:nvPr>
        </p:nvGraphicFramePr>
        <p:xfrm>
          <a:off x="350838" y="19812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sudo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apt-get install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firefox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99596"/>
              </p:ext>
            </p:extLst>
          </p:nvPr>
        </p:nvGraphicFramePr>
        <p:xfrm>
          <a:off x="350838" y="37338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sudo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apt-get install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xterm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6968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000" dirty="0" smtClean="0"/>
              <a:t>Spark Installation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391093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Download Spark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 </a:t>
            </a:r>
            <a:r>
              <a:rPr kumimoji="1" lang="ko-KR" altLang="en-US" dirty="0" smtClean="0"/>
              <a:t>설치를 위한 </a:t>
            </a:r>
            <a:r>
              <a:rPr kumimoji="1" lang="en-US" altLang="ko-KR" dirty="0" smtClean="0"/>
              <a:t>source code</a:t>
            </a:r>
            <a:r>
              <a:rPr kumimoji="1" lang="ko-KR" altLang="en-US" dirty="0" smtClean="0"/>
              <a:t> 다운로드</a:t>
            </a:r>
            <a:endParaRPr kumimoji="1" lang="en-US" altLang="ko-KR" dirty="0" smtClean="0"/>
          </a:p>
          <a:p>
            <a:pPr lvl="1"/>
            <a:r>
              <a:rPr lang="en-US" altLang="ko-KR" dirty="0" smtClean="0"/>
              <a:t>https</a:t>
            </a:r>
            <a:r>
              <a:rPr lang="en-US" altLang="ko-KR" dirty="0"/>
              <a:t>://spark.apache.org/downloads.html</a:t>
            </a:r>
          </a:p>
          <a:p>
            <a:pPr lvl="1"/>
            <a:endParaRPr kumimoji="1"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2" y="2631231"/>
            <a:ext cx="8904537" cy="308376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838200" y="3124200"/>
            <a:ext cx="6172200" cy="12192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>
            <a:spAutoFit/>
          </a:bodyPr>
          <a:lstStyle/>
          <a:p>
            <a:pPr algn="ctr"/>
            <a:endParaRPr kumimoji="1"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828800" y="4648200"/>
            <a:ext cx="2590800" cy="1588532"/>
            <a:chOff x="1828800" y="4648200"/>
            <a:chExt cx="2590800" cy="1588532"/>
          </a:xfrm>
        </p:grpSpPr>
        <p:cxnSp>
          <p:nvCxnSpPr>
            <p:cNvPr id="8" name="직선 연결선[R] 7"/>
            <p:cNvCxnSpPr/>
            <p:nvPr/>
          </p:nvCxnSpPr>
          <p:spPr bwMode="auto">
            <a:xfrm>
              <a:off x="2438400" y="4648200"/>
              <a:ext cx="1295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직선 화살표 연결선 9"/>
            <p:cNvCxnSpPr/>
            <p:nvPr/>
          </p:nvCxnSpPr>
          <p:spPr bwMode="auto">
            <a:xfrm>
              <a:off x="3124200" y="4648200"/>
              <a:ext cx="0" cy="1219200"/>
            </a:xfrm>
            <a:prstGeom prst="straightConnector1">
              <a:avLst/>
            </a:prstGeom>
            <a:noFill/>
            <a:ln w="28575">
              <a:solidFill>
                <a:srgbClr val="FF0000"/>
              </a:solidFill>
              <a:miter lim="800000"/>
              <a:headEnd type="none" w="med" len="med"/>
              <a:tailEnd type="triangle"/>
            </a:ln>
            <a:effectLst/>
          </p:spPr>
        </p:cxnSp>
        <p:sp>
          <p:nvSpPr>
            <p:cNvPr id="12" name="텍스트 상자 11"/>
            <p:cNvSpPr txBox="1"/>
            <p:nvPr/>
          </p:nvSpPr>
          <p:spPr>
            <a:xfrm>
              <a:off x="1828800" y="5867400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800" smtClean="0">
                  <a:solidFill>
                    <a:srgbClr val="FF0000"/>
                  </a:solidFill>
                  <a:latin typeface="Calibri" pitchFamily="34" charset="0"/>
                </a:rPr>
                <a:t>Download source code</a:t>
              </a:r>
              <a:endParaRPr kumimoji="1" lang="ko-KR" altLang="en-US" sz="1800" dirty="0" smtClean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6615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Download Spark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가상머신에서 직접 다운로드 받기 위해 링크 주소 복사</a:t>
            </a:r>
            <a:endParaRPr kumimoji="1"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70" y="1905000"/>
            <a:ext cx="5867400" cy="1437513"/>
          </a:xfrm>
          <a:prstGeom prst="rect">
            <a:avLst/>
          </a:prstGeom>
        </p:spPr>
      </p:pic>
      <p:sp>
        <p:nvSpPr>
          <p:cNvPr id="9" name="위쪽 화살표[U] 8"/>
          <p:cNvSpPr/>
          <p:nvPr/>
        </p:nvSpPr>
        <p:spPr bwMode="auto">
          <a:xfrm rot="19308268">
            <a:off x="3870777" y="3337369"/>
            <a:ext cx="371015" cy="571500"/>
          </a:xfrm>
          <a:prstGeom prst="upArrow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1" name="직사각형 10"/>
          <p:cNvSpPr/>
          <p:nvPr/>
        </p:nvSpPr>
        <p:spPr bwMode="auto">
          <a:xfrm>
            <a:off x="3200400" y="2971800"/>
            <a:ext cx="1313084" cy="370713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4353369" y="34787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mtClean="0">
                <a:solidFill>
                  <a:srgbClr val="FF0000"/>
                </a:solidFill>
                <a:latin typeface="Calibri" pitchFamily="34" charset="0"/>
              </a:rPr>
              <a:t>마우스 우클릭</a:t>
            </a:r>
            <a:endParaRPr kumimoji="1" lang="ko-KR" altLang="en-US" sz="1800" b="1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1621"/>
              </p:ext>
            </p:extLst>
          </p:nvPr>
        </p:nvGraphicFramePr>
        <p:xfrm>
          <a:off x="4513484" y="4012497"/>
          <a:ext cx="24557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573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bg1"/>
                          </a:solidFill>
                        </a:rPr>
                        <a:t>Open Link in New</a:t>
                      </a:r>
                      <a:r>
                        <a:rPr lang="en-US" altLang="ko-KR" b="0" baseline="0" dirty="0" smtClean="0">
                          <a:solidFill>
                            <a:schemeClr val="bg1"/>
                          </a:solidFill>
                        </a:rPr>
                        <a:t> Tab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mr-IN" altLang="ko-KR" b="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bg1"/>
                          </a:solidFill>
                        </a:rPr>
                        <a:t>Copy Link Location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mr-IN" altLang="ko-KR" b="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bg1"/>
                          </a:solidFill>
                        </a:rPr>
                        <a:t>Inspect Element (Q)</a:t>
                      </a:r>
                      <a:endParaRPr lang="ko-KR" altLang="en-US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16" name="직사각형 15"/>
          <p:cNvSpPr/>
          <p:nvPr/>
        </p:nvSpPr>
        <p:spPr bwMode="auto">
          <a:xfrm>
            <a:off x="4499152" y="4733038"/>
            <a:ext cx="2470061" cy="448562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332248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Download Spark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(3)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7" y="1362075"/>
            <a:ext cx="9165909" cy="4972050"/>
          </a:xfrm>
        </p:spPr>
        <p:txBody>
          <a:bodyPr/>
          <a:lstStyle/>
          <a:p>
            <a:r>
              <a:rPr kumimoji="1" lang="en-US" altLang="ko-KR" dirty="0" err="1"/>
              <a:t>w</a:t>
            </a:r>
            <a:r>
              <a:rPr kumimoji="1" lang="en-US" altLang="ko-KR" dirty="0" err="1" smtClean="0"/>
              <a:t>get</a:t>
            </a:r>
            <a:r>
              <a:rPr kumimoji="1" lang="ko-KR" altLang="en-US" dirty="0" smtClean="0"/>
              <a:t>을 이용해 가상머신에 직접 </a:t>
            </a:r>
            <a:r>
              <a:rPr kumimoji="1" lang="en-US" altLang="ko-KR" dirty="0" smtClean="0"/>
              <a:t>source code</a:t>
            </a:r>
            <a:r>
              <a:rPr kumimoji="1" lang="ko-KR" altLang="en-US" dirty="0" smtClean="0"/>
              <a:t> 다운로드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복사한 다운로드 링크 주소 붙여넣기</a:t>
            </a:r>
            <a:endParaRPr kumimoji="1"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dirty="0" smtClean="0"/>
              <a:t>Source code</a:t>
            </a:r>
            <a:r>
              <a:rPr lang="ko-KR" altLang="en-US" dirty="0" smtClean="0"/>
              <a:t> 압축 해제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해제된 파일 확인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en-US" altLang="ko-KR" dirty="0" smtClean="0"/>
              <a:t>Output</a:t>
            </a:r>
            <a:endParaRPr lang="en-US" altLang="ko-KR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324908"/>
              </p:ext>
            </p:extLst>
          </p:nvPr>
        </p:nvGraphicFramePr>
        <p:xfrm>
          <a:off x="383885" y="22098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91669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err="1" smtClean="0"/>
                        <a:t>wget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https://d3kbcqa49mib13.cloudfront.net/spark-2.1.0.tgz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669213"/>
              </p:ext>
            </p:extLst>
          </p:nvPr>
        </p:nvGraphicFramePr>
        <p:xfrm>
          <a:off x="383885" y="32004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93196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smtClean="0"/>
                        <a:t>tar </a:t>
                      </a:r>
                      <a:r>
                        <a:rPr lang="en-US" altLang="ko-KR" sz="1600" dirty="0" err="1" smtClean="0"/>
                        <a:t>xvf</a:t>
                      </a:r>
                      <a:r>
                        <a:rPr lang="en-US" altLang="ko-KR" sz="1600" dirty="0" smtClean="0"/>
                        <a:t> spark-2.1.0.tgz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349965"/>
              </p:ext>
            </p:extLst>
          </p:nvPr>
        </p:nvGraphicFramePr>
        <p:xfrm>
          <a:off x="383884" y="43434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93196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smtClean="0"/>
                        <a:t>ls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447800" y="5397500"/>
            <a:ext cx="7010400" cy="850900"/>
            <a:chOff x="383884" y="5710237"/>
            <a:chExt cx="7010400" cy="85090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884" y="5710237"/>
              <a:ext cx="7010400" cy="85090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 bwMode="auto">
            <a:xfrm>
              <a:off x="1295400" y="6283215"/>
              <a:ext cx="1447800" cy="269985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square" rtlCol="0" anchor="ctr"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455839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Update .</a:t>
            </a:r>
            <a:r>
              <a:rPr kumimoji="1" lang="en-US" altLang="ko-KR" dirty="0" err="1" smtClean="0"/>
              <a:t>bashrc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 </a:t>
            </a:r>
            <a:r>
              <a:rPr kumimoji="1" lang="ko-KR" altLang="en-US" dirty="0" smtClean="0"/>
              <a:t>빌드시 필요한 </a:t>
            </a:r>
            <a:r>
              <a:rPr kumimoji="1" lang="en-US" altLang="ko-KR" dirty="0" smtClean="0"/>
              <a:t>Java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Spark </a:t>
            </a:r>
            <a:r>
              <a:rPr kumimoji="1" lang="ko-KR" altLang="en-US" dirty="0" smtClean="0"/>
              <a:t>경로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추가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.</a:t>
            </a:r>
            <a:r>
              <a:rPr kumimoji="1" lang="en-US" altLang="ko-KR" dirty="0" err="1" smtClean="0"/>
              <a:t>bashrc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파일의 가장 아랫쪽 부분에 다음 코드 추가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수정된 </a:t>
            </a:r>
            <a:r>
              <a:rPr kumimoji="1" lang="en-US" altLang="ko-KR" dirty="0" smtClean="0"/>
              <a:t>.</a:t>
            </a:r>
            <a:r>
              <a:rPr kumimoji="1" lang="en-US" altLang="ko-KR" dirty="0" err="1" smtClean="0"/>
              <a:t>bashrc</a:t>
            </a:r>
            <a:r>
              <a:rPr kumimoji="1" lang="en-US" altLang="ko-KR" dirty="0" smtClean="0"/>
              <a:t> file </a:t>
            </a:r>
            <a:r>
              <a:rPr kumimoji="1" lang="ko-KR" altLang="en-US" dirty="0" smtClean="0"/>
              <a:t>적용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7163"/>
              </p:ext>
            </p:extLst>
          </p:nvPr>
        </p:nvGraphicFramePr>
        <p:xfrm>
          <a:off x="348457" y="2362200"/>
          <a:ext cx="9209087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17145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ko-KR" alt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vim ~/.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bashrc</a:t>
                      </a:r>
                      <a:endParaRPr lang="ko-KR" alt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17145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0" i="0" kern="12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$HOME/.</a:t>
                      </a:r>
                      <a:r>
                        <a:rPr lang="en-US" altLang="ko-KR" sz="1600" b="0" i="0" kern="12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bashrc</a:t>
                      </a:r>
                      <a:endParaRPr lang="ko-KR" altLang="en-US" sz="1600" b="0" i="0" kern="1200" baseline="0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i="1" kern="1200" baseline="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17145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export JAVA_HOME=/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usr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/lib/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jvm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/java-8-oracle</a:t>
                      </a:r>
                      <a:endParaRPr lang="ko-KR" alt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17145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export SPARK_HOME=/home/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ubuntu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/spark-2.1.0</a:t>
                      </a:r>
                      <a:endParaRPr lang="ko-KR" alt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185022"/>
              </p:ext>
            </p:extLst>
          </p:nvPr>
        </p:nvGraphicFramePr>
        <p:xfrm>
          <a:off x="353640" y="54102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17145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source ~/.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bashrc</a:t>
                      </a:r>
                      <a:endParaRPr lang="ko-KR" altLang="en-US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449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Build Spark 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 </a:t>
            </a:r>
            <a:r>
              <a:rPr kumimoji="1" lang="ko-KR" altLang="en-US" dirty="0" smtClean="0"/>
              <a:t>사용을 위해 </a:t>
            </a:r>
            <a:r>
              <a:rPr kumimoji="1" lang="en-US" altLang="ko-KR" dirty="0" smtClean="0"/>
              <a:t>source code</a:t>
            </a:r>
            <a:r>
              <a:rPr kumimoji="1" lang="ko-KR" altLang="en-US" dirty="0" smtClean="0"/>
              <a:t> 빌드</a:t>
            </a:r>
            <a:endParaRPr kumimoji="1" lang="en-US" altLang="ko-KR" dirty="0"/>
          </a:p>
          <a:p>
            <a:r>
              <a:rPr kumimoji="1" lang="en-US" altLang="ko-KR" dirty="0" smtClean="0"/>
              <a:t>Maven</a:t>
            </a:r>
            <a:r>
              <a:rPr kumimoji="1" lang="ko-KR" altLang="en-US" dirty="0" smtClean="0"/>
              <a:t>과 </a:t>
            </a:r>
            <a:r>
              <a:rPr kumimoji="1" lang="en-US" altLang="ko-KR" dirty="0" err="1"/>
              <a:t>S</a:t>
            </a:r>
            <a:r>
              <a:rPr kumimoji="1" lang="en-US" altLang="ko-KR" dirty="0" err="1" smtClean="0"/>
              <a:t>bt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두가지 방식이 있음</a:t>
            </a:r>
            <a:endParaRPr kumimoji="1" lang="en-US" altLang="ko-KR" dirty="0" smtClean="0"/>
          </a:p>
          <a:p>
            <a:r>
              <a:rPr kumimoji="1" lang="en-US" altLang="ko-KR" dirty="0"/>
              <a:t>Maven</a:t>
            </a:r>
            <a:r>
              <a:rPr kumimoji="1" lang="ko-KR" altLang="en-US" dirty="0"/>
              <a:t>을 </a:t>
            </a:r>
            <a:r>
              <a:rPr kumimoji="1" lang="ko-KR" altLang="en-US" dirty="0" smtClean="0"/>
              <a:t>이용해 </a:t>
            </a:r>
            <a:r>
              <a:rPr kumimoji="1" lang="en-US" altLang="ko-KR" dirty="0"/>
              <a:t>Spark </a:t>
            </a:r>
            <a:r>
              <a:rPr kumimoji="1" lang="ko-KR" altLang="en-US" dirty="0"/>
              <a:t>빌드</a:t>
            </a:r>
            <a:endParaRPr kumimoji="1" lang="en-US" altLang="ko-KR" dirty="0"/>
          </a:p>
          <a:p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5244"/>
              </p:ext>
            </p:extLst>
          </p:nvPr>
        </p:nvGraphicFramePr>
        <p:xfrm>
          <a:off x="366175" y="2819400"/>
          <a:ext cx="920908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build/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mvn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-Phadoop-2.7 -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Dhadoop.version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=2.7.4 -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DskipTests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clean package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11461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Build Spark 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Output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362075"/>
            <a:ext cx="6791840" cy="54959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2057400" y="5715000"/>
            <a:ext cx="5562600" cy="990600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858513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000" dirty="0" smtClean="0"/>
              <a:t>Spark Configuration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7697318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Spark Configuration Files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spark-</a:t>
            </a:r>
            <a:r>
              <a:rPr kumimoji="1" lang="en-US" altLang="ko-KR" dirty="0" err="1" smtClean="0"/>
              <a:t>env.sh</a:t>
            </a:r>
            <a:endParaRPr kumimoji="1" lang="en-US" altLang="ko-KR" dirty="0" smtClean="0"/>
          </a:p>
          <a:p>
            <a:r>
              <a:rPr kumimoji="1" lang="en-US" altLang="ko-KR" dirty="0" smtClean="0"/>
              <a:t>slaves</a:t>
            </a:r>
          </a:p>
          <a:p>
            <a:r>
              <a:rPr kumimoji="1" lang="en-US" altLang="ko-KR" dirty="0" smtClean="0"/>
              <a:t>spark-</a:t>
            </a:r>
            <a:r>
              <a:rPr kumimoji="1" lang="en-US" altLang="ko-KR" dirty="0" err="1" smtClean="0"/>
              <a:t>defaults.conf</a:t>
            </a:r>
            <a:endParaRPr kumimoji="1" lang="en-US" altLang="ko-KR" dirty="0"/>
          </a:p>
          <a:p>
            <a:r>
              <a:rPr kumimoji="1" lang="en-US" altLang="ko-KR" dirty="0" err="1" smtClean="0"/>
              <a:t>docker.properties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fairscheduler.xml</a:t>
            </a:r>
            <a:endParaRPr kumimoji="1" lang="en-US" altLang="ko-KR" dirty="0" smtClean="0"/>
          </a:p>
          <a:p>
            <a:r>
              <a:rPr kumimoji="1" lang="en-US" altLang="ko-KR" dirty="0" smtClean="0"/>
              <a:t>log4j.properties</a:t>
            </a:r>
          </a:p>
          <a:p>
            <a:r>
              <a:rPr kumimoji="1" lang="en-US" altLang="ko-KR" dirty="0" err="1" smtClean="0"/>
              <a:t>metrics.properties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62900996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000" dirty="0" smtClean="0"/>
              <a:t>Ubuntu Client Setting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38240572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Spark Configuration Files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Templete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형태로 되어있기 때문에 사용할 설정 파일을 복사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76424"/>
              </p:ext>
            </p:extLst>
          </p:nvPr>
        </p:nvGraphicFramePr>
        <p:xfrm>
          <a:off x="348457" y="1981200"/>
          <a:ext cx="9557543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71956"/>
                <a:gridCol w="8785587"/>
              </a:tblGrid>
              <a:tr h="30529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cd ~/spark-2.1.0/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conf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30688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cp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spark-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env.sh.template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spark-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env.sh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30688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3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cp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spark-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defaults.conf.template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spark-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defaults.conf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306888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4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cp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slaves.template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slaves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39133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</a:t>
            </a:r>
            <a:r>
              <a:rPr kumimoji="1" lang="en-US" altLang="ko-KR" dirty="0" smtClean="0"/>
              <a:t>park-</a:t>
            </a:r>
            <a:r>
              <a:rPr kumimoji="1" lang="en-US" altLang="ko-KR" dirty="0" err="1" smtClean="0"/>
              <a:t>env.sh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8714052" cy="4972050"/>
          </a:xfrm>
        </p:spPr>
        <p:txBody>
          <a:bodyPr/>
          <a:lstStyle/>
          <a:p>
            <a:r>
              <a:rPr kumimoji="1" lang="en-US" altLang="ko-KR" dirty="0" smtClean="0"/>
              <a:t>Spark</a:t>
            </a:r>
            <a:r>
              <a:rPr kumimoji="1" lang="ko-KR" altLang="en-US" dirty="0" smtClean="0"/>
              <a:t>가 각 노드에서 </a:t>
            </a:r>
            <a:r>
              <a:rPr kumimoji="1" lang="en-US" altLang="ko-KR" dirty="0" smtClean="0"/>
              <a:t>local</a:t>
            </a:r>
            <a:r>
              <a:rPr kumimoji="1" lang="ko-KR" altLang="en-US" dirty="0" smtClean="0"/>
              <a:t>하게 동작할 때 필요한 설정</a:t>
            </a:r>
            <a:endParaRPr kumimoji="1" lang="en-US" altLang="ko-KR" dirty="0" smtClean="0"/>
          </a:p>
          <a:p>
            <a:pPr lvl="1"/>
            <a:r>
              <a:rPr kumimoji="1" lang="en-US" altLang="ko-KR" dirty="0" err="1">
                <a:solidFill>
                  <a:srgbClr val="FF0000"/>
                </a:solidFill>
              </a:rPr>
              <a:t>x</a:t>
            </a:r>
            <a:r>
              <a:rPr kumimoji="1" lang="en-US" altLang="ko-KR" dirty="0" err="1" smtClean="0">
                <a:solidFill>
                  <a:srgbClr val="FF0000"/>
                </a:solidFill>
              </a:rPr>
              <a:t>xx.xxx.xxx.xxx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현재 사용중인 가상머신 </a:t>
            </a:r>
            <a:r>
              <a:rPr kumimoji="1" lang="en-US" altLang="ko-KR" dirty="0" smtClean="0"/>
              <a:t>IP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34131"/>
              </p:ext>
            </p:extLst>
          </p:nvPr>
        </p:nvGraphicFramePr>
        <p:xfrm>
          <a:off x="350838" y="2438400"/>
          <a:ext cx="9209087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$HOME/spark-2.1.0/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conf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/spark-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env.sh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i="1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#!/</a:t>
                      </a:r>
                      <a:r>
                        <a:rPr lang="en-US" altLang="ko-KR" sz="1600" i="1" kern="120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usr</a:t>
                      </a:r>
                      <a:r>
                        <a:rPr lang="en-US" altLang="ko-KR" sz="1600" i="1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/bin/</a:t>
                      </a:r>
                      <a:r>
                        <a:rPr lang="en-US" altLang="ko-KR" sz="1600" i="1" kern="1200" baseline="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env</a:t>
                      </a:r>
                      <a:r>
                        <a:rPr lang="en-US" altLang="ko-KR" sz="1600" i="1" kern="12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bash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export 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SPARK_WORKER_CORES=1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3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export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SPARK_WORKER_MEMORY=10g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4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export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SPARK_WORKER_INSTANCES=1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5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export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SPARK_LOCAL_IP=</a:t>
                      </a:r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xxx.xxx.xxx.xxx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6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export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SPARK_MASTER_HOST=</a:t>
                      </a:r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xxx.xxx.xxx.xxx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6211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</a:t>
            </a:r>
            <a:r>
              <a:rPr kumimoji="1" lang="en-US" altLang="ko-KR" dirty="0" smtClean="0"/>
              <a:t>laves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</a:t>
            </a:r>
            <a:r>
              <a:rPr kumimoji="1" lang="ko-KR" altLang="en-US" dirty="0" smtClean="0"/>
              <a:t>에서 </a:t>
            </a:r>
            <a:r>
              <a:rPr kumimoji="1" lang="en-US" altLang="ko-KR" dirty="0"/>
              <a:t>W</a:t>
            </a:r>
            <a:r>
              <a:rPr kumimoji="1" lang="en-US" altLang="ko-KR" dirty="0" smtClean="0"/>
              <a:t>orker</a:t>
            </a:r>
            <a:r>
              <a:rPr kumimoji="1" lang="ko-KR" altLang="en-US" dirty="0" smtClean="0"/>
              <a:t>를 실행시킬 때 어느 노드 </a:t>
            </a:r>
            <a:r>
              <a:rPr kumimoji="1" lang="en-US" altLang="ko-KR" dirty="0" smtClean="0"/>
              <a:t>(IP)</a:t>
            </a:r>
            <a:r>
              <a:rPr kumimoji="1" lang="ko-KR" altLang="en-US" dirty="0" smtClean="0"/>
              <a:t> 에서 실행할 건지에 대한 설정 </a:t>
            </a:r>
            <a:endParaRPr kumimoji="1" lang="en-US" altLang="ko-KR" dirty="0" smtClean="0"/>
          </a:p>
          <a:p>
            <a:pPr lvl="1"/>
            <a:r>
              <a:rPr kumimoji="1" lang="en-US" altLang="ko-KR" dirty="0" err="1">
                <a:solidFill>
                  <a:srgbClr val="FF0000"/>
                </a:solidFill>
              </a:rPr>
              <a:t>xxx.xxx.xxx.xxx</a:t>
            </a:r>
            <a:r>
              <a:rPr kumimoji="1" lang="en-US" altLang="ko-KR" dirty="0"/>
              <a:t>: </a:t>
            </a:r>
            <a:r>
              <a:rPr kumimoji="1" lang="ko-KR" altLang="en-US" dirty="0"/>
              <a:t>현재 사용중인 가상머신 </a:t>
            </a:r>
            <a:r>
              <a:rPr kumimoji="1" lang="en-US" altLang="ko-KR" dirty="0" smtClean="0"/>
              <a:t>IP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197311"/>
              </p:ext>
            </p:extLst>
          </p:nvPr>
        </p:nvGraphicFramePr>
        <p:xfrm>
          <a:off x="348457" y="2743200"/>
          <a:ext cx="9209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33020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$HOME/spark-2.1.0/slaves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i="1" kern="12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# A Spark Worker will be started on each of the machines listed below. 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33020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xxx.xxx.xxx.xxx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9982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</a:t>
            </a:r>
            <a:r>
              <a:rPr kumimoji="1" lang="en-US" altLang="ko-KR" dirty="0" smtClean="0"/>
              <a:t>park-</a:t>
            </a:r>
            <a:r>
              <a:rPr kumimoji="1" lang="en-US" altLang="ko-KR" dirty="0" err="1" smtClean="0"/>
              <a:t>default.conf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 </a:t>
            </a:r>
            <a:r>
              <a:rPr kumimoji="1" lang="ko-KR" altLang="en-US" dirty="0" smtClean="0"/>
              <a:t>전체 동작과 관련된 설정</a:t>
            </a:r>
            <a:endParaRPr kumimoji="1" lang="en-US" altLang="ko-KR" dirty="0" smtClean="0"/>
          </a:p>
          <a:p>
            <a:pPr lvl="1"/>
            <a:r>
              <a:rPr kumimoji="1" lang="en-US" altLang="ko-KR" dirty="0" err="1">
                <a:solidFill>
                  <a:srgbClr val="FF0000"/>
                </a:solidFill>
              </a:rPr>
              <a:t>xxx.xxx.xxx.xxx</a:t>
            </a:r>
            <a:r>
              <a:rPr kumimoji="1" lang="en-US" altLang="ko-KR" dirty="0"/>
              <a:t>: </a:t>
            </a:r>
            <a:r>
              <a:rPr kumimoji="1" lang="ko-KR" altLang="en-US" dirty="0"/>
              <a:t>현재 사용중인 가상머신 </a:t>
            </a:r>
            <a:r>
              <a:rPr kumimoji="1" lang="en-US" altLang="ko-KR" dirty="0"/>
              <a:t>IP</a:t>
            </a:r>
            <a:endParaRPr kumimoji="1" lang="ko-KR" altLang="en-US" dirty="0"/>
          </a:p>
          <a:p>
            <a:pPr lvl="1"/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49548"/>
              </p:ext>
            </p:extLst>
          </p:nvPr>
        </p:nvGraphicFramePr>
        <p:xfrm>
          <a:off x="373856" y="2286000"/>
          <a:ext cx="9209087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$HOME/spark-2.1.0/spark-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default.conf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spark.master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spark://</a:t>
                      </a:r>
                      <a:r>
                        <a:rPr lang="en-US" altLang="ko-KR" sz="1600" b="0" baseline="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xxx.xxx.xxx.xxx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:7077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spark.eventLog.enabled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      true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spark.eventLog.dir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           file:/file-path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4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spark.history.fs.logDirectory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file:/file-path</a:t>
                      </a:r>
                      <a:endParaRPr lang="ko-KR" altLang="en-US" sz="16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spark.driver.memory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 2g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spark.executor.memory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10g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7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spark.executor.extraJavaOptions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-XX:+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PrintGCDetails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26083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000" dirty="0" smtClean="0"/>
              <a:t>Installation Verification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86537879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Start Workers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앞서 세팅한 설정을 기반으로 </a:t>
            </a:r>
            <a:r>
              <a:rPr kumimoji="1" lang="en-US" altLang="ko-KR" dirty="0"/>
              <a:t>W</a:t>
            </a:r>
            <a:r>
              <a:rPr kumimoji="1" lang="en-US" altLang="ko-KR" dirty="0" smtClean="0"/>
              <a:t>orker</a:t>
            </a:r>
            <a:r>
              <a:rPr kumimoji="1" lang="ko-KR" altLang="en-US" dirty="0" smtClean="0"/>
              <a:t>들을 동작 시킴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923036"/>
              </p:ext>
            </p:extLst>
          </p:nvPr>
        </p:nvGraphicFramePr>
        <p:xfrm>
          <a:off x="348457" y="201168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30514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/spark-2.1.0/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sbin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./start-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all.sh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0" y="3848100"/>
            <a:ext cx="9207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107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Check Running Workers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현재 동작중인  </a:t>
            </a:r>
            <a:r>
              <a:rPr kumimoji="1" lang="en-US" altLang="ko-KR" dirty="0" smtClean="0"/>
              <a:t>Worker</a:t>
            </a:r>
            <a:r>
              <a:rPr kumimoji="1" lang="ko-KR" altLang="en-US" dirty="0" smtClean="0"/>
              <a:t>들을 확인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316866"/>
              </p:ext>
            </p:extLst>
          </p:nvPr>
        </p:nvGraphicFramePr>
        <p:xfrm>
          <a:off x="348457" y="19812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jps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28" y="3276600"/>
            <a:ext cx="5569744" cy="10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486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Stop Workers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스크립트를 이용해 동작중인 </a:t>
            </a:r>
            <a:r>
              <a:rPr kumimoji="1" lang="en-US" altLang="ko-KR" dirty="0"/>
              <a:t>W</a:t>
            </a:r>
            <a:r>
              <a:rPr kumimoji="1" lang="en-US" altLang="ko-KR" dirty="0" smtClean="0"/>
              <a:t>orker</a:t>
            </a:r>
            <a:r>
              <a:rPr kumimoji="1" lang="ko-KR" altLang="en-US" dirty="0" smtClean="0"/>
              <a:t>들을 중지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(Optional) </a:t>
            </a:r>
            <a:r>
              <a:rPr kumimoji="1" lang="en-US" altLang="ko-KR" dirty="0" err="1"/>
              <a:t>p</a:t>
            </a:r>
            <a:r>
              <a:rPr kumimoji="1" lang="en-US" altLang="ko-KR" dirty="0" err="1" smtClean="0"/>
              <a:t>kill</a:t>
            </a:r>
            <a:r>
              <a:rPr kumimoji="1" lang="ko-KR" altLang="en-US" dirty="0" smtClean="0"/>
              <a:t>을 이용하는 방법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035630"/>
              </p:ext>
            </p:extLst>
          </p:nvPr>
        </p:nvGraphicFramePr>
        <p:xfrm>
          <a:off x="361157" y="20574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130016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/spark-2.1.0/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sbin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./stop-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all.sh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085898"/>
              </p:ext>
            </p:extLst>
          </p:nvPr>
        </p:nvGraphicFramePr>
        <p:xfrm>
          <a:off x="361157" y="54864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130016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pkill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java 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5" y="3352800"/>
            <a:ext cx="9107670" cy="5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37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Execute Firefox 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 Web UI </a:t>
            </a:r>
            <a:r>
              <a:rPr kumimoji="1" lang="ko-KR" altLang="en-US" dirty="0" smtClean="0"/>
              <a:t>확인을 위해 </a:t>
            </a:r>
            <a:r>
              <a:rPr kumimoji="1" lang="en-US" altLang="ko-KR" dirty="0"/>
              <a:t>F</a:t>
            </a:r>
            <a:r>
              <a:rPr kumimoji="1" lang="en-US" altLang="ko-KR" dirty="0" smtClean="0"/>
              <a:t>irefox</a:t>
            </a:r>
            <a:r>
              <a:rPr kumimoji="1" lang="ko-KR" altLang="en-US" dirty="0" smtClean="0"/>
              <a:t>를 원격으로 켤 필요가 있음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가상머신 로그인 시 </a:t>
            </a:r>
            <a:r>
              <a:rPr kumimoji="1" lang="en-US" altLang="ko-KR" dirty="0" err="1"/>
              <a:t>X</a:t>
            </a:r>
            <a:r>
              <a:rPr kumimoji="1" lang="en-US" altLang="ko-KR" dirty="0" err="1" smtClean="0"/>
              <a:t>term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이용을 위해 </a:t>
            </a:r>
            <a:r>
              <a:rPr kumimoji="1" lang="en-US" altLang="ko-KR" b="1" dirty="0" smtClean="0">
                <a:solidFill>
                  <a:srgbClr val="FF0000"/>
                </a:solidFill>
              </a:rPr>
              <a:t>-X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옵션 추가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r>
              <a:rPr kumimoji="1" lang="ko-KR" altLang="en-US" dirty="0" smtClean="0"/>
              <a:t>가상머신에서 </a:t>
            </a:r>
            <a:r>
              <a:rPr kumimoji="1" lang="en-US" altLang="ko-KR" dirty="0"/>
              <a:t>F</a:t>
            </a:r>
            <a:r>
              <a:rPr kumimoji="1" lang="en-US" altLang="ko-KR" dirty="0" smtClean="0"/>
              <a:t>irefox </a:t>
            </a:r>
            <a:r>
              <a:rPr kumimoji="1" lang="ko-KR" altLang="en-US" dirty="0" smtClean="0"/>
              <a:t>실행</a:t>
            </a:r>
            <a:endParaRPr kumimoji="1"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431779"/>
              </p:ext>
            </p:extLst>
          </p:nvPr>
        </p:nvGraphicFramePr>
        <p:xfrm>
          <a:off x="348457" y="22860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arc-c4@arc-c4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ssh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-X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mr-IN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–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bde3.pem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ubuntu@</a:t>
                      </a:r>
                      <a:r>
                        <a:rPr lang="en-US" altLang="ko-KR" sz="1600" baseline="0" dirty="0" err="1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xxx.xxx.xxx.xxx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836705"/>
              </p:ext>
            </p:extLst>
          </p:nvPr>
        </p:nvGraphicFramePr>
        <p:xfrm>
          <a:off x="348457" y="384048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130016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firefox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636190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Execute Firefox (2)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61" y="1276350"/>
            <a:ext cx="5825278" cy="497205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46867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Student’s VM IP </a:t>
            </a:r>
            <a:r>
              <a:rPr kumimoji="1" lang="en-US" altLang="ko-KR" dirty="0" smtClean="0"/>
              <a:t>list &amp; </a:t>
            </a:r>
            <a:r>
              <a:rPr kumimoji="1" lang="en-US" altLang="ko-KR" dirty="0" err="1" smtClean="0"/>
              <a:t>Pem</a:t>
            </a:r>
            <a:r>
              <a:rPr kumimoji="1" lang="en-US" altLang="ko-KR" dirty="0" smtClean="0"/>
              <a:t> key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VM IP list</a:t>
            </a:r>
          </a:p>
          <a:p>
            <a:pPr lvl="1"/>
            <a:r>
              <a:rPr kumimoji="1" lang="en-US" altLang="ko-KR" dirty="0" smtClean="0"/>
              <a:t>https</a:t>
            </a:r>
            <a:r>
              <a:rPr kumimoji="1" lang="en-US" altLang="ko-KR" dirty="0"/>
              <a:t>://</a:t>
            </a:r>
            <a:r>
              <a:rPr kumimoji="1" lang="en-US" altLang="ko-KR" dirty="0" smtClean="0"/>
              <a:t>docs.google.com/spreadsheets/d/1X9Uavr2PACqgfLC3rOcQ7Gqo4-NQNKoBhvcaL_86g9E/edit?usp=sharing</a:t>
            </a:r>
          </a:p>
          <a:p>
            <a:r>
              <a:rPr kumimoji="1" lang="en-US" altLang="ko-KR" dirty="0" err="1" smtClean="0"/>
              <a:t>Pem</a:t>
            </a:r>
            <a:r>
              <a:rPr kumimoji="1" lang="en-US" altLang="ko-KR" dirty="0" smtClean="0"/>
              <a:t> key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https</a:t>
            </a:r>
            <a:r>
              <a:rPr kumimoji="1" lang="en-US" altLang="ko-KR" dirty="0"/>
              <a:t>://</a:t>
            </a:r>
            <a:r>
              <a:rPr kumimoji="1" lang="en-US" altLang="ko-KR" dirty="0" smtClean="0"/>
              <a:t>drive.google.com/file/d/0B91DOcPTZ5DzWVNwYlhzZW9nYzg/view?usp=sharing</a:t>
            </a:r>
          </a:p>
          <a:p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26056177"/>
      </p:ext>
    </p:extLst>
  </p:cSld>
  <p:clrMapOvr>
    <a:masterClrMapping/>
  </p:clrMapOvr>
  <p:transition>
    <p:wipe dir="r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Spark Web UI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http://</a:t>
            </a:r>
            <a:r>
              <a:rPr kumimoji="1" lang="en-US" altLang="ko-KR" dirty="0" smtClean="0">
                <a:solidFill>
                  <a:srgbClr val="FF0000"/>
                </a:solidFill>
              </a:rPr>
              <a:t>xxx.xxx.xxx.xxx</a:t>
            </a:r>
            <a:r>
              <a:rPr kumimoji="1" lang="en-US" altLang="ko-KR" dirty="0" smtClean="0"/>
              <a:t>:8080</a:t>
            </a:r>
          </a:p>
          <a:p>
            <a:pPr lvl="1"/>
            <a:r>
              <a:rPr kumimoji="1" lang="en-US" altLang="ko-KR" dirty="0" err="1" smtClean="0">
                <a:solidFill>
                  <a:srgbClr val="FF0000"/>
                </a:solidFill>
              </a:rPr>
              <a:t>xxx.xxx.xxx.xxx</a:t>
            </a:r>
            <a:r>
              <a:rPr kumimoji="1" lang="en-US" altLang="ko-KR" dirty="0" smtClean="0"/>
              <a:t>: </a:t>
            </a:r>
            <a:r>
              <a:rPr kumimoji="1" lang="ko-KR" altLang="en-US" dirty="0"/>
              <a:t>현재 사용중인 가상머신 </a:t>
            </a:r>
            <a:r>
              <a:rPr kumimoji="1" lang="en-US" altLang="ko-KR" dirty="0" smtClean="0"/>
              <a:t>IP</a:t>
            </a:r>
          </a:p>
          <a:p>
            <a:pPr lvl="1"/>
            <a:endParaRPr kumimoji="1" lang="en-US" altLang="ko-KR" dirty="0"/>
          </a:p>
          <a:p>
            <a:r>
              <a:rPr kumimoji="1" lang="en-US" altLang="ko-KR" dirty="0" smtClean="0"/>
              <a:t>Worker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configuration </a:t>
            </a:r>
            <a:r>
              <a:rPr kumimoji="1" lang="ko-KR" altLang="en-US" dirty="0" smtClean="0"/>
              <a:t>확인</a:t>
            </a:r>
            <a:endParaRPr kumimoji="1" lang="ko-KR" altLang="en-US" dirty="0"/>
          </a:p>
          <a:p>
            <a:pPr lvl="1"/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065162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Spark Web UI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47" y="1197678"/>
            <a:ext cx="7493106" cy="56603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1295400" y="4114800"/>
            <a:ext cx="7316137" cy="9906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>
            <a:sp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457200" y="4425434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solidFill>
                  <a:srgbClr val="FF0000"/>
                </a:solidFill>
                <a:latin typeface="Calibri" pitchFamily="34" charset="0"/>
              </a:rPr>
              <a:t>Check!</a:t>
            </a:r>
            <a:endParaRPr kumimoji="1" lang="ko-KR" altLang="en-US" sz="1800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752601" y="1752600"/>
            <a:ext cx="1066800" cy="237142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202140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000" dirty="0" smtClean="0"/>
              <a:t>Spark Running Examples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117976936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Example: </a:t>
            </a:r>
            <a:r>
              <a:rPr kumimoji="1" lang="en-US" altLang="ko-KR" dirty="0" err="1" smtClean="0"/>
              <a:t>pi.py</a:t>
            </a:r>
            <a:r>
              <a:rPr kumimoji="1" lang="en-US" altLang="ko-KR" dirty="0" smtClean="0"/>
              <a:t> (1)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ko-KR" dirty="0" smtClean="0"/>
                  <a:t>Monte Carlo method</a:t>
                </a:r>
                <a:r>
                  <a:rPr kumimoji="1" lang="ko-KR" altLang="en-US" dirty="0" smtClean="0"/>
                  <a:t>를 이용해 원주율</a:t>
                </a:r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값을 계산하는 예제</a:t>
                </a:r>
                <a:endParaRPr kumimoji="1" lang="en-US" altLang="ko-KR" dirty="0" smtClean="0"/>
              </a:p>
              <a:p>
                <a:pPr lvl="1"/>
                <a:r>
                  <a:rPr kumimoji="1" lang="ko-KR" altLang="en-US" dirty="0" smtClean="0"/>
                  <a:t>원의 정의에 따라 </a:t>
                </a:r>
                <a14:m>
                  <m:oMath xmlns:m="http://schemas.openxmlformats.org/officeDocument/2006/math">
                    <m:r>
                      <a:rPr kumimoji="1" lang="ko-KR" altLang="en-US" b="0" i="1" dirty="0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kumimoji="1" lang="en-US" altLang="ko-KR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kumimoji="1" lang="en-US" altLang="ko-KR" b="0" i="1" smtClean="0">
                        <a:latin typeface="Cambria Math" charset="0"/>
                      </a:rPr>
                      <m:t>+</m:t>
                    </m:r>
                    <m:sSup>
                      <m:sSupPr>
                        <m:ctrlPr>
                          <a:rPr kumimoji="1" lang="en-US" altLang="ko-KR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ko-KR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ko-KR" altLang="en-US" dirty="0" smtClean="0"/>
                  <a:t>과 </a:t>
                </a:r>
                <a:r>
                  <a:rPr kumimoji="1" lang="en-US" altLang="ko-KR" dirty="0" smtClean="0"/>
                  <a:t>1</a:t>
                </a:r>
                <a:r>
                  <a:rPr kumimoji="1" lang="ko-KR" altLang="en-US" dirty="0" smtClean="0"/>
                  <a:t>의 값을 비교</a:t>
                </a:r>
                <a:endParaRPr kumimoji="1" lang="en-US" altLang="ko-KR" dirty="0" smtClean="0"/>
              </a:p>
              <a:p>
                <a:pPr lvl="1"/>
                <a:endParaRPr kumimoji="1" lang="en-US" altLang="ko-KR" dirty="0" smtClean="0"/>
              </a:p>
              <a:p>
                <a:r>
                  <a:rPr kumimoji="1" lang="en-US" altLang="ko-KR" dirty="0" smtClean="0"/>
                  <a:t>Code </a:t>
                </a:r>
                <a:r>
                  <a:rPr kumimoji="1" lang="ko-KR" altLang="en-US" dirty="0" smtClean="0"/>
                  <a:t>위치</a:t>
                </a:r>
                <a:r>
                  <a:rPr kumimoji="1" lang="en-US" altLang="ko-KR" dirty="0" smtClean="0"/>
                  <a:t>: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/>
                  <a:t>spark-2.1.0/</a:t>
                </a:r>
                <a:r>
                  <a:rPr kumimoji="1" lang="en-US" altLang="ko-KR" dirty="0" err="1" smtClean="0"/>
                  <a:t>exapmles</a:t>
                </a:r>
                <a:r>
                  <a:rPr kumimoji="1" lang="en-US" altLang="ko-KR" dirty="0" smtClean="0"/>
                  <a:t>/</a:t>
                </a:r>
                <a:r>
                  <a:rPr kumimoji="1" lang="en-US" altLang="ko-KR" dirty="0" err="1" smtClean="0"/>
                  <a:t>src</a:t>
                </a:r>
                <a:r>
                  <a:rPr kumimoji="1" lang="en-US" altLang="ko-KR" dirty="0" smtClean="0"/>
                  <a:t>/main/python/</a:t>
                </a:r>
                <a:r>
                  <a:rPr kumimoji="1" lang="en-US" altLang="ko-KR" dirty="0" err="1" smtClean="0"/>
                  <a:t>pi.py</a:t>
                </a: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1" t="-1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0" y="6400800"/>
            <a:ext cx="9906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+mn-lt"/>
              </a:rPr>
              <a:t>* </a:t>
            </a:r>
            <a:r>
              <a:rPr lang="ko-KR" altLang="en-US" sz="1000" dirty="0" smtClean="0">
                <a:solidFill>
                  <a:schemeClr val="tx1"/>
                </a:solidFill>
                <a:latin typeface="+mn-lt"/>
              </a:rPr>
              <a:t>https</a:t>
            </a: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://ko.wikipedia.org/wiki/%EB%AA%AC%ED%85%8C%EC%B9%B4%EB%A5%BC%EB%A1%9C_%EB%B0%A9%EB%B2%95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464" y="3148929"/>
            <a:ext cx="2951072" cy="294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1631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Example: </a:t>
            </a:r>
            <a:r>
              <a:rPr kumimoji="1" lang="en-US" altLang="ko-KR" dirty="0" err="1" smtClean="0"/>
              <a:t>pi.py</a:t>
            </a:r>
            <a:r>
              <a:rPr kumimoji="1" lang="en-US" altLang="ko-KR" dirty="0" smtClean="0"/>
              <a:t> 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476623"/>
              </p:ext>
            </p:extLst>
          </p:nvPr>
        </p:nvGraphicFramePr>
        <p:xfrm>
          <a:off x="348457" y="1615440"/>
          <a:ext cx="9209087" cy="411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$HOME/spark-2.1.0/examples/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src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/main/python/</a:t>
                      </a:r>
                      <a:r>
                        <a:rPr lang="en-US" altLang="ko-KR" sz="160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pi.py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1600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def</a:t>
                      </a:r>
                      <a:r>
                        <a:rPr lang="mr-IN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mr-IN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f</a:t>
                      </a:r>
                      <a:r>
                        <a:rPr lang="mr-IN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(_):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</a:t>
                      </a:r>
                      <a:r>
                        <a:rPr lang="mr-IN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x</a:t>
                      </a:r>
                      <a:r>
                        <a:rPr lang="mr-IN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= </a:t>
                      </a:r>
                      <a:r>
                        <a:rPr lang="mr-IN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random</a:t>
                      </a:r>
                      <a:r>
                        <a:rPr lang="mr-IN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() * 2 - 1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3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</a:t>
                      </a:r>
                      <a:r>
                        <a:rPr lang="mr-IN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y</a:t>
                      </a:r>
                      <a:r>
                        <a:rPr lang="mr-IN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= </a:t>
                      </a:r>
                      <a:r>
                        <a:rPr lang="mr-IN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random</a:t>
                      </a:r>
                      <a:r>
                        <a:rPr lang="mr-IN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() * 2 - 1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4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return 1 if x ** 2 + y ** 2 &lt; 1 else 0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5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count =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spark.sparkContext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\</a:t>
                      </a:r>
                      <a:r>
                        <a:rPr lang="ko-KR" alt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6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kern="12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       </a:t>
                      </a:r>
                      <a:r>
                        <a:rPr lang="en-US" altLang="ko-KR" sz="1600" kern="12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.parallelize(range(1, n + 1), partitions)\</a:t>
                      </a:r>
                      <a:endParaRPr lang="ko-KR" altLang="en-US" sz="1600" kern="1200" dirty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7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.map(f)\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8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       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.reduce(add)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6" name="직선 연결선[R] 5"/>
          <p:cNvCxnSpPr/>
          <p:nvPr/>
        </p:nvCxnSpPr>
        <p:spPr bwMode="auto">
          <a:xfrm>
            <a:off x="2057400" y="4785360"/>
            <a:ext cx="48006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" name="직선 연결선[R] 6"/>
          <p:cNvCxnSpPr/>
          <p:nvPr/>
        </p:nvCxnSpPr>
        <p:spPr bwMode="auto">
          <a:xfrm>
            <a:off x="2057400" y="5242560"/>
            <a:ext cx="10668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" name="직선 연결선[R] 8"/>
          <p:cNvCxnSpPr/>
          <p:nvPr/>
        </p:nvCxnSpPr>
        <p:spPr bwMode="auto">
          <a:xfrm>
            <a:off x="2057400" y="5715000"/>
            <a:ext cx="1447800" cy="0"/>
          </a:xfrm>
          <a:prstGeom prst="line">
            <a:avLst/>
          </a:prstGeom>
          <a:noFill/>
          <a:ln w="28575">
            <a:solidFill>
              <a:srgbClr val="FF0000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텍스트 상자 10"/>
          <p:cNvSpPr txBox="1"/>
          <p:nvPr/>
        </p:nvSpPr>
        <p:spPr>
          <a:xfrm>
            <a:off x="6858000" y="4431268"/>
            <a:ext cx="204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dirty="0" smtClean="0">
                <a:solidFill>
                  <a:srgbClr val="FF0000"/>
                </a:solidFill>
                <a:latin typeface="Calibri" pitchFamily="34" charset="0"/>
              </a:rPr>
              <a:t>기본이 </a:t>
            </a:r>
            <a:r>
              <a:rPr lang="ko-KR" altLang="en-US" sz="1800" b="1" smtClean="0">
                <a:solidFill>
                  <a:srgbClr val="FF0000"/>
                </a:solidFill>
                <a:latin typeface="Calibri" pitchFamily="34" charset="0"/>
              </a:rPr>
              <a:t>되는 </a:t>
            </a:r>
            <a:r>
              <a:rPr lang="en-US" altLang="ko-KR" sz="1800" b="1" dirty="0" smtClean="0">
                <a:solidFill>
                  <a:srgbClr val="FF0000"/>
                </a:solidFill>
                <a:latin typeface="Calibri" pitchFamily="34" charset="0"/>
              </a:rPr>
              <a:t>RDD</a:t>
            </a:r>
            <a:endParaRPr kumimoji="1" lang="ko-KR" altLang="en-US" sz="1800" b="1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3124200" y="48884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>
                <a:solidFill>
                  <a:srgbClr val="FF0000"/>
                </a:solidFill>
                <a:latin typeface="Calibri" pitchFamily="34" charset="0"/>
              </a:rPr>
              <a:t>Transformation</a:t>
            </a:r>
            <a:r>
              <a:rPr lang="ko-KR" altLang="en-US" sz="1800" b="1" dirty="0" smtClean="0">
                <a:solidFill>
                  <a:srgbClr val="FF0000"/>
                </a:solidFill>
                <a:latin typeface="Calibri" pitchFamily="34" charset="0"/>
              </a:rPr>
              <a:t> 되는 </a:t>
            </a:r>
            <a:r>
              <a:rPr lang="en-US" altLang="ko-KR" sz="1800" b="1" dirty="0" smtClean="0">
                <a:solidFill>
                  <a:srgbClr val="FF0000"/>
                </a:solidFill>
                <a:latin typeface="Calibri" pitchFamily="34" charset="0"/>
              </a:rPr>
              <a:t>RDD</a:t>
            </a:r>
            <a:endParaRPr kumimoji="1" lang="ko-KR" altLang="en-US" sz="1800" b="1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505200" y="5345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smtClean="0">
                <a:solidFill>
                  <a:srgbClr val="FF0000"/>
                </a:solidFill>
                <a:latin typeface="Calibri" pitchFamily="34" charset="0"/>
              </a:rPr>
              <a:t>Action</a:t>
            </a:r>
            <a:endParaRPr kumimoji="1" lang="ko-KR" altLang="en-US" sz="1800" b="1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383179"/>
            <a:ext cx="36808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+mn-lt"/>
              </a:rPr>
              <a:t>* </a:t>
            </a:r>
            <a:r>
              <a:rPr lang="ko-KR" altLang="en-US" sz="1000" dirty="0" smtClean="0">
                <a:solidFill>
                  <a:schemeClr val="tx1"/>
                </a:solidFill>
                <a:latin typeface="+mn-lt"/>
              </a:rPr>
              <a:t>https</a:t>
            </a: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://stanford.edu/~rezab/sparkclass/slides/itas_workshop.pdf</a:t>
            </a:r>
          </a:p>
        </p:txBody>
      </p:sp>
    </p:spTree>
    <p:extLst>
      <p:ext uri="{BB962C8B-B14F-4D97-AF65-F5344CB8AC3E}">
        <p14:creationId xmlns:p14="http://schemas.microsoft.com/office/powerpoint/2010/main" val="695975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Example: </a:t>
            </a:r>
            <a:r>
              <a:rPr kumimoji="1" lang="en-US" altLang="ko-KR" dirty="0" err="1" smtClean="0"/>
              <a:t>pi.py</a:t>
            </a:r>
            <a:r>
              <a:rPr kumimoji="1" lang="en-US" altLang="ko-KR" dirty="0" smtClean="0"/>
              <a:t> (3)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Spark-submit</a:t>
            </a:r>
            <a:r>
              <a:rPr kumimoji="1" lang="ko-KR" altLang="en-US" dirty="0" smtClean="0"/>
              <a:t>을 이용해 </a:t>
            </a:r>
            <a:r>
              <a:rPr kumimoji="1" lang="en-US" altLang="ko-KR" dirty="0" err="1" smtClean="0"/>
              <a:t>pi.py</a:t>
            </a:r>
            <a:r>
              <a:rPr kumimoji="1" lang="en-US" altLang="ko-KR" dirty="0"/>
              <a:t> </a:t>
            </a:r>
            <a:r>
              <a:rPr kumimoji="1" lang="ko-KR" altLang="en-US" dirty="0" smtClean="0"/>
              <a:t>실행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92190"/>
              </p:ext>
            </p:extLst>
          </p:nvPr>
        </p:nvGraphicFramePr>
        <p:xfrm>
          <a:off x="348457" y="2087880"/>
          <a:ext cx="9209087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2085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spark-2.1.0$ bin/spark-submit examples/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src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/main/python/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pi.py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 10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228600" y="4147374"/>
            <a:ext cx="9448800" cy="695760"/>
            <a:chOff x="0" y="3624528"/>
            <a:chExt cx="9906000" cy="7294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24528"/>
              <a:ext cx="9906000" cy="49027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114800"/>
              <a:ext cx="9906000" cy="239154"/>
            </a:xfrm>
            <a:prstGeom prst="rect">
              <a:avLst/>
            </a:prstGeom>
          </p:spPr>
        </p:pic>
      </p:grpSp>
      <p:sp>
        <p:nvSpPr>
          <p:cNvPr id="8" name="직사각형 7"/>
          <p:cNvSpPr/>
          <p:nvPr/>
        </p:nvSpPr>
        <p:spPr bwMode="auto">
          <a:xfrm>
            <a:off x="228600" y="4615018"/>
            <a:ext cx="2514600" cy="228116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rtlCol="0" anchor="ctr"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067124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Spark Web UI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실행이 완료된 것을</a:t>
            </a:r>
            <a:r>
              <a:rPr kumimoji="1" lang="en-US" altLang="ko-KR" dirty="0" smtClean="0"/>
              <a:t> Web UI</a:t>
            </a:r>
            <a:r>
              <a:rPr kumimoji="1" lang="ko-KR" altLang="en-US" dirty="0" smtClean="0"/>
              <a:t>를 통해 확인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05000"/>
            <a:ext cx="6858000" cy="47461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1524000" y="5908221"/>
            <a:ext cx="6858000" cy="778328"/>
          </a:xfrm>
          <a:prstGeom prst="rect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26237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PySpark</a:t>
            </a:r>
            <a:r>
              <a:rPr kumimoji="1" lang="en-US" altLang="ko-KR" dirty="0" smtClean="0"/>
              <a:t> 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Pyspark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실행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361550"/>
              </p:ext>
            </p:extLst>
          </p:nvPr>
        </p:nvGraphicFramePr>
        <p:xfrm>
          <a:off x="348457" y="19812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2085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ubuntu@ip-172-31-1-25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/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spark-2.1.0$ bin/</a:t>
                      </a:r>
                      <a:r>
                        <a:rPr lang="en-US" altLang="ko-KR" sz="1600" baseline="0" dirty="0" err="1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pyspark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35" y="3200400"/>
            <a:ext cx="8893531" cy="27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525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PySpark</a:t>
            </a:r>
            <a:r>
              <a:rPr kumimoji="1" lang="en-US" altLang="ko-KR" dirty="0" smtClean="0"/>
              <a:t> 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간단한 </a:t>
            </a:r>
            <a:r>
              <a:rPr kumimoji="1" lang="en-US" altLang="ko-KR" dirty="0" smtClean="0"/>
              <a:t>RDD </a:t>
            </a:r>
            <a:r>
              <a:rPr kumimoji="1" lang="ko-KR" altLang="en-US" dirty="0" smtClean="0"/>
              <a:t>생성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1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~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5</a:t>
            </a:r>
            <a:r>
              <a:rPr kumimoji="1" lang="ko-KR" altLang="en-US" dirty="0" smtClean="0"/>
              <a:t> 까지의 정수를 가지는 </a:t>
            </a:r>
            <a:r>
              <a:rPr kumimoji="1" lang="en-US" altLang="ko-KR" dirty="0" smtClean="0"/>
              <a:t>RDD</a:t>
            </a:r>
            <a:r>
              <a:rPr kumimoji="1" lang="ko-KR" altLang="en-US" dirty="0" smtClean="0"/>
              <a:t>를 생성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r>
              <a:rPr kumimoji="1" lang="ko-KR" altLang="en-US" dirty="0" smtClean="0"/>
              <a:t>생성된 </a:t>
            </a:r>
            <a:r>
              <a:rPr kumimoji="1" lang="en-US" altLang="ko-KR" dirty="0" smtClean="0"/>
              <a:t>RDD </a:t>
            </a:r>
            <a:r>
              <a:rPr kumimoji="1" lang="ko-KR" altLang="en-US" dirty="0" smtClean="0"/>
              <a:t>확인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Output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694960"/>
              </p:ext>
            </p:extLst>
          </p:nvPr>
        </p:nvGraphicFramePr>
        <p:xfrm>
          <a:off x="364729" y="2209800"/>
          <a:ext cx="9209087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2085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&gt;&gt;&gt;</a:t>
                      </a:r>
                      <a:r>
                        <a:rPr lang="ko-KR" alt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data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= [1, 2, 3, 4, 5]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  <a:tr h="22085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&gt;&gt;&gt;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RDD_data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=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sc.parallelize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(data)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31507"/>
              </p:ext>
            </p:extLst>
          </p:nvPr>
        </p:nvGraphicFramePr>
        <p:xfrm>
          <a:off x="364729" y="41910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2085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&gt;&gt;&gt;</a:t>
                      </a:r>
                      <a:r>
                        <a:rPr lang="ko-KR" alt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RDD_data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44988"/>
              </p:ext>
            </p:extLst>
          </p:nvPr>
        </p:nvGraphicFramePr>
        <p:xfrm>
          <a:off x="364729" y="54864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2085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ParallelCollectionRDD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[0] at parallelize at PythonRDD.scala:475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9782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PySpark</a:t>
            </a:r>
            <a:r>
              <a:rPr kumimoji="1" lang="en-US" altLang="ko-KR" dirty="0" smtClean="0"/>
              <a:t> (3)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018852" cy="4972050"/>
          </a:xfrm>
        </p:spPr>
        <p:txBody>
          <a:bodyPr/>
          <a:lstStyle/>
          <a:p>
            <a:r>
              <a:rPr kumimoji="1" lang="en-US" altLang="ko-KR" dirty="0"/>
              <a:t>M</a:t>
            </a:r>
            <a:r>
              <a:rPr kumimoji="1" lang="en-US" altLang="ko-KR" dirty="0" smtClean="0"/>
              <a:t>ap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R</a:t>
            </a:r>
            <a:r>
              <a:rPr kumimoji="1" lang="en-US" altLang="ko-KR" dirty="0" smtClean="0"/>
              <a:t>educe</a:t>
            </a:r>
            <a:r>
              <a:rPr kumimoji="1" lang="ko-KR" altLang="en-US" dirty="0"/>
              <a:t>를 이용해 모든 라인의 문자열 길이를 더하는 </a:t>
            </a:r>
            <a:r>
              <a:rPr kumimoji="1" lang="ko-KR" altLang="en-US" dirty="0" smtClean="0"/>
              <a:t>예제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map(</a:t>
            </a:r>
            <a:r>
              <a:rPr kumimoji="1" lang="en-US" altLang="ko-KR" i="1" dirty="0" err="1" smtClean="0"/>
              <a:t>func</a:t>
            </a:r>
            <a:r>
              <a:rPr kumimoji="1" lang="en-US" altLang="ko-KR" dirty="0" smtClean="0"/>
              <a:t>)</a:t>
            </a:r>
          </a:p>
          <a:p>
            <a:pPr lvl="2"/>
            <a:r>
              <a:rPr kumimoji="1" lang="en-US" altLang="ko-KR" dirty="0" smtClean="0"/>
              <a:t>return a new distributed dataset formed by passing each element of the source through a function </a:t>
            </a:r>
            <a:r>
              <a:rPr kumimoji="1" lang="en-US" altLang="ko-KR" i="1" dirty="0" err="1" smtClean="0"/>
              <a:t>func</a:t>
            </a:r>
            <a:endParaRPr kumimoji="1" lang="en-US" altLang="ko-KR" i="1" dirty="0" smtClean="0"/>
          </a:p>
          <a:p>
            <a:pPr lvl="1"/>
            <a:r>
              <a:rPr kumimoji="1" lang="en-US" altLang="ko-KR" dirty="0" smtClean="0"/>
              <a:t>reduce(</a:t>
            </a:r>
            <a:r>
              <a:rPr kumimoji="1" lang="en-US" altLang="ko-KR" i="1" dirty="0" err="1" smtClean="0"/>
              <a:t>func</a:t>
            </a:r>
            <a:r>
              <a:rPr kumimoji="1" lang="en-US" altLang="ko-KR" dirty="0" smtClean="0"/>
              <a:t>)</a:t>
            </a:r>
          </a:p>
          <a:p>
            <a:pPr lvl="2"/>
            <a:r>
              <a:rPr kumimoji="1" lang="en-US" altLang="ko-KR" dirty="0" smtClean="0"/>
              <a:t>Aggregate the elements of the data set using a function </a:t>
            </a:r>
            <a:r>
              <a:rPr kumimoji="1" lang="en-US" altLang="ko-KR" i="1" dirty="0" err="1" smtClean="0"/>
              <a:t>func</a:t>
            </a:r>
            <a:r>
              <a:rPr kumimoji="1" lang="en-US" altLang="ko-KR" dirty="0" smtClean="0"/>
              <a:t> 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외부의 </a:t>
            </a:r>
            <a:r>
              <a:rPr kumimoji="1" lang="en-US" altLang="ko-KR" dirty="0" smtClean="0"/>
              <a:t>text </a:t>
            </a:r>
            <a:r>
              <a:rPr kumimoji="1" lang="ko-KR" altLang="en-US" dirty="0" smtClean="0"/>
              <a:t>파일을 입력받아 </a:t>
            </a:r>
            <a:r>
              <a:rPr kumimoji="1" lang="en-US" altLang="ko-KR" dirty="0" smtClean="0"/>
              <a:t>RDD </a:t>
            </a:r>
            <a:r>
              <a:rPr kumimoji="1" lang="ko-KR" altLang="en-US" dirty="0" smtClean="0"/>
              <a:t>생성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Text</a:t>
            </a:r>
            <a:r>
              <a:rPr kumimoji="1" lang="ko-KR" altLang="en-US" dirty="0" smtClean="0"/>
              <a:t> 파일은 </a:t>
            </a:r>
            <a:r>
              <a:rPr kumimoji="1" lang="en-US" altLang="ko-KR" dirty="0" smtClean="0"/>
              <a:t>spark-2.1.0 </a:t>
            </a:r>
            <a:r>
              <a:rPr kumimoji="1" lang="ko-KR" altLang="en-US" dirty="0" smtClean="0"/>
              <a:t>폴더에 위치</a:t>
            </a:r>
            <a:endParaRPr kumimoji="1" lang="en-US" altLang="ko-KR" dirty="0"/>
          </a:p>
          <a:p>
            <a:endParaRPr kumimoji="1"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941713"/>
              </p:ext>
            </p:extLst>
          </p:nvPr>
        </p:nvGraphicFramePr>
        <p:xfrm>
          <a:off x="364729" y="49530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2085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&gt;&gt;&gt;</a:t>
                      </a:r>
                      <a:r>
                        <a:rPr lang="ko-KR" altLang="en-US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tmpFile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=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sc.textFile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(“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data.txt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”)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0" y="6383179"/>
            <a:ext cx="35333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/>
                </a:solidFill>
                <a:latin typeface="+mn-lt"/>
              </a:rPr>
              <a:t>* </a:t>
            </a:r>
            <a:r>
              <a:rPr lang="ko-KR" altLang="en-US" sz="1000" dirty="0" smtClean="0">
                <a:solidFill>
                  <a:schemeClr val="tx1"/>
                </a:solidFill>
                <a:latin typeface="+mn-lt"/>
              </a:rPr>
              <a:t>https</a:t>
            </a:r>
            <a:r>
              <a:rPr lang="ko-KR" altLang="en-US" sz="1000" dirty="0">
                <a:solidFill>
                  <a:schemeClr val="tx1"/>
                </a:solidFill>
                <a:latin typeface="+mn-lt"/>
              </a:rPr>
              <a:t>://spark.apache.org/docs/2.1.0/programming-guide.html</a:t>
            </a:r>
          </a:p>
        </p:txBody>
      </p:sp>
    </p:spTree>
    <p:extLst>
      <p:ext uri="{BB962C8B-B14F-4D97-AF65-F5344CB8AC3E}">
        <p14:creationId xmlns:p14="http://schemas.microsoft.com/office/powerpoint/2010/main" val="20928118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Ubuntu </a:t>
            </a:r>
            <a:r>
              <a:rPr kumimoji="1" lang="ko-KR" altLang="en-US" dirty="0" smtClean="0"/>
              <a:t>시작 화면 </a:t>
            </a:r>
            <a:r>
              <a:rPr kumimoji="1" lang="en-US" altLang="ko-KR" dirty="0" smtClean="0"/>
              <a:t>(1)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" y="1362075"/>
            <a:ext cx="7955280" cy="4972050"/>
          </a:xfrm>
        </p:spPr>
      </p:pic>
    </p:spTree>
    <p:extLst>
      <p:ext uri="{BB962C8B-B14F-4D97-AF65-F5344CB8AC3E}">
        <p14:creationId xmlns:p14="http://schemas.microsoft.com/office/powerpoint/2010/main" val="11567995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PySpark</a:t>
            </a:r>
            <a:r>
              <a:rPr kumimoji="1" lang="en-US" altLang="ko-KR" dirty="0" smtClean="0"/>
              <a:t> (4)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018852" cy="4972050"/>
          </a:xfrm>
        </p:spPr>
        <p:txBody>
          <a:bodyPr/>
          <a:lstStyle/>
          <a:p>
            <a:r>
              <a:rPr kumimoji="1" lang="en-US" altLang="ko-KR" dirty="0"/>
              <a:t>Python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lambda, </a:t>
            </a:r>
            <a:r>
              <a:rPr kumimoji="1" lang="en-US" altLang="ko-KR" dirty="0" err="1"/>
              <a:t>len</a:t>
            </a:r>
            <a:r>
              <a:rPr kumimoji="1" lang="en-US" altLang="ko-KR" dirty="0"/>
              <a:t> </a:t>
            </a:r>
            <a:r>
              <a:rPr kumimoji="1" lang="ko-KR" altLang="en-US" dirty="0" smtClean="0"/>
              <a:t>이용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생성된 </a:t>
            </a:r>
            <a:r>
              <a:rPr kumimoji="1" lang="en-US" altLang="ko-KR" dirty="0" smtClean="0"/>
              <a:t>RDD</a:t>
            </a:r>
            <a:r>
              <a:rPr kumimoji="1" lang="ko-KR" altLang="en-US" dirty="0" smtClean="0"/>
              <a:t>를 이용하여 </a:t>
            </a:r>
            <a:r>
              <a:rPr kumimoji="1" lang="en-US" altLang="ko-KR" dirty="0"/>
              <a:t>M</a:t>
            </a:r>
            <a:r>
              <a:rPr kumimoji="1" lang="en-US" altLang="ko-KR" dirty="0" smtClean="0"/>
              <a:t>ap</a:t>
            </a:r>
            <a:r>
              <a:rPr kumimoji="1" lang="ko-KR" altLang="en-US" dirty="0" smtClean="0"/>
              <a:t>과</a:t>
            </a:r>
            <a:r>
              <a:rPr kumimoji="1" lang="en-US" altLang="ko-KR" dirty="0" smtClean="0"/>
              <a:t> Reduce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Output</a:t>
            </a:r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endParaRPr kumimoji="1" lang="en-US" altLang="ko-KR" dirty="0" smtClean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844583"/>
              </p:ext>
            </p:extLst>
          </p:nvPr>
        </p:nvGraphicFramePr>
        <p:xfrm>
          <a:off x="348457" y="23622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2085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&gt;&gt;&gt;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tmpFile.map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(lambda s: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len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(s)).reduce(lambda a, b: a + b)</a:t>
                      </a:r>
                      <a:endParaRPr lang="en-US" altLang="ko-KR" sz="1600" dirty="0" smtClean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08871"/>
              </p:ext>
            </p:extLst>
          </p:nvPr>
        </p:nvGraphicFramePr>
        <p:xfrm>
          <a:off x="348457" y="41148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220855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Consolas" charset="0"/>
                          <a:cs typeface="Consolas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27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34374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000" dirty="0" smtClean="0"/>
              <a:t>Exercise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59474718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Exercise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29948" y="1362075"/>
                <a:ext cx="9476052" cy="4972050"/>
              </a:xfrm>
            </p:spPr>
            <p:txBody>
              <a:bodyPr/>
              <a:lstStyle/>
              <a:p>
                <a:r>
                  <a:rPr kumimoji="1" lang="en-US" altLang="ko-KR" dirty="0" smtClean="0"/>
                  <a:t>Monte </a:t>
                </a:r>
                <a:r>
                  <a:rPr kumimoji="1" lang="en-US" altLang="ko-KR" dirty="0"/>
                  <a:t>Carlo </a:t>
                </a:r>
                <a:r>
                  <a:rPr kumimoji="1" lang="en-US" altLang="ko-KR" dirty="0" smtClean="0"/>
                  <a:t>method</a:t>
                </a:r>
                <a:r>
                  <a:rPr kumimoji="1" lang="ko-KR" altLang="en-US" dirty="0" smtClean="0"/>
                  <a:t>를 이용하여</a:t>
                </a:r>
                <a:r>
                  <a:rPr kumimoji="1" lang="en-US" altLang="ko-KR" dirty="0" smtClean="0"/>
                  <a:t>,</a:t>
                </a:r>
                <a:r>
                  <a:rPr kumimoji="1" lang="ko-KR" altLang="en-US" dirty="0" smtClean="0"/>
                  <a:t> </a:t>
                </a:r>
                <a:r>
                  <a:rPr kumimoji="1" lang="en-US" altLang="ko-KR" dirty="0" smtClean="0"/>
                  <a:t>ln2</a:t>
                </a:r>
                <a:r>
                  <a:rPr kumimoji="1" lang="ko-KR" altLang="en-US" dirty="0" smtClean="0"/>
                  <a:t>의 값을 구하여라</a:t>
                </a:r>
                <a:endParaRPr kumimoji="1" lang="en-US" altLang="ko-KR" dirty="0" smtClean="0"/>
              </a:p>
              <a:p>
                <a:pPr lvl="1"/>
                <a:r>
                  <a:rPr kumimoji="1" lang="ko-KR" altLang="en-US" dirty="0" smtClean="0"/>
                  <a:t>기존 방식으로는 </a:t>
                </a:r>
                <a:r>
                  <a:rPr kumimoji="1" lang="en-US" altLang="ko-KR" dirty="0" smtClean="0"/>
                  <a:t>l</a:t>
                </a:r>
                <a:r>
                  <a:rPr kumimoji="1" lang="is-IS" altLang="ko-KR" dirty="0" smtClean="0"/>
                  <a:t>n2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kumimoji="1" lang="is-IS" altLang="ko-KR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ko-KR" b="0" i="1" smtClean="0">
                            <a:latin typeface="Cambria Math" charset="0"/>
                          </a:rPr>
                          <m:t>2</m:t>
                        </m:r>
                      </m:sup>
                      <m:e>
                        <m:f>
                          <m:fPr>
                            <m:ctrlPr>
                              <a:rPr kumimoji="1" lang="mr-IN" altLang="ko-KR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b="0" i="1" smtClean="0"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</m:e>
                    </m:nary>
                    <m:r>
                      <a:rPr kumimoji="1" lang="en-US" altLang="ko-KR" b="0" i="1" smtClean="0">
                        <a:latin typeface="Cambria Math" charset="0"/>
                      </a:rPr>
                      <m:t> 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𝑑𝑥</m:t>
                    </m:r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정적분을 이용해서 </a:t>
                </a:r>
                <a:r>
                  <a:rPr kumimoji="1" lang="en-US" altLang="ko-KR" dirty="0" smtClean="0"/>
                  <a:t>ln2</a:t>
                </a:r>
                <a:r>
                  <a:rPr kumimoji="1" lang="ko-KR" altLang="en-US" dirty="0" smtClean="0"/>
                  <a:t>값을 구할 수 있음</a:t>
                </a:r>
                <a:endParaRPr kumimoji="1" lang="en-US" altLang="ko-KR" dirty="0" smtClean="0"/>
              </a:p>
              <a:p>
                <a:pPr lvl="1"/>
                <a:r>
                  <a:rPr kumimoji="1" lang="en-US" altLang="ko-KR" dirty="0" smtClean="0"/>
                  <a:t>Monte Carlo method</a:t>
                </a:r>
                <a:r>
                  <a:rPr kumimoji="1" lang="ko-KR" altLang="en-US" dirty="0" smtClean="0"/>
                  <a:t>를 이용할 경우 해당 영역에서 </a:t>
                </a:r>
                <a:r>
                  <a:rPr kumimoji="1"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kumimoji="1" lang="en-US" altLang="ko-KR" b="0" i="1" smtClean="0">
                        <a:latin typeface="Cambria Math" charset="0"/>
                      </a:rPr>
                      <m:t>𝑦</m:t>
                    </m:r>
                    <m:r>
                      <a:rPr kumimoji="1" lang="en-US" altLang="ko-KR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kumimoji="1" lang="mr-IN" altLang="ko-KR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kumimoji="1" lang="en-US" altLang="ko-KR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ko-KR" b="0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1" lang="en-US" altLang="ko-KR" dirty="0" smtClean="0"/>
                  <a:t> </a:t>
                </a:r>
                <a:r>
                  <a:rPr kumimoji="1" lang="ko-KR" altLang="en-US" dirty="0" smtClean="0"/>
                  <a:t>함수의 그래프의 아래 부분에 들어가는 점의 개수의 비율을 이용하여 구함</a:t>
                </a:r>
                <a:endParaRPr kumimoji="1" lang="en-US" altLang="ko-KR" dirty="0" smtClean="0"/>
              </a:p>
              <a:p>
                <a:pPr lvl="1"/>
                <a:r>
                  <a:rPr kumimoji="1" lang="en-US" altLang="ko-KR" dirty="0" err="1" smtClean="0"/>
                  <a:t>pi.py</a:t>
                </a:r>
                <a:r>
                  <a:rPr kumimoji="1" lang="ko-KR" altLang="en-US" dirty="0" smtClean="0"/>
                  <a:t>에서 </a:t>
                </a:r>
                <a:r>
                  <a:rPr kumimoji="1" lang="en-US" altLang="ko-KR" dirty="0" err="1" smtClean="0"/>
                  <a:t>def</a:t>
                </a:r>
                <a:r>
                  <a:rPr kumimoji="1" lang="en-US" altLang="ko-KR" dirty="0" smtClean="0"/>
                  <a:t> f(_)</a:t>
                </a:r>
                <a:r>
                  <a:rPr kumimoji="1" lang="ko-KR" altLang="en-US" dirty="0" smtClean="0"/>
                  <a:t> 함수를 수정</a:t>
                </a:r>
                <a:endParaRPr kumimoji="1" lang="en-US" altLang="ko-KR" dirty="0" smtClean="0"/>
              </a:p>
              <a:p>
                <a:pPr lvl="1"/>
                <a:r>
                  <a:rPr kumimoji="1" lang="ko-KR" altLang="en-US" dirty="0" smtClean="0"/>
                  <a:t>결과를 출력하는 부분은 다음과 같이 수정</a:t>
                </a:r>
                <a:endParaRPr kumimoji="1" lang="en-US" altLang="ko-KR" dirty="0"/>
              </a:p>
              <a:p>
                <a:pPr lvl="2"/>
                <a:r>
                  <a:rPr kumimoji="1" lang="en-US" altLang="ko-KR" dirty="0" smtClean="0"/>
                  <a:t>Print(“ln2 is roughly %f” % (float(count)/float(n))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9948" y="1362075"/>
                <a:ext cx="9476052" cy="4972050"/>
              </a:xfrm>
              <a:blipFill rotWithShape="0">
                <a:blip r:embed="rId2"/>
                <a:stretch>
                  <a:fillRect l="-64" t="-12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7062452" y="4048125"/>
            <a:ext cx="2310148" cy="2286000"/>
            <a:chOff x="1657278" y="609600"/>
            <a:chExt cx="3773242" cy="37338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278" y="609600"/>
              <a:ext cx="3773242" cy="37338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 bwMode="auto">
            <a:xfrm>
              <a:off x="3505199" y="2317045"/>
              <a:ext cx="1371600" cy="1371600"/>
            </a:xfrm>
            <a:prstGeom prst="rect">
              <a:avLst/>
            </a:prstGeom>
            <a:noFill/>
            <a:ln>
              <a:solidFill>
                <a:srgbClr val="FF0000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endParaRPr kumimoji="1"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텍스트 상자 7"/>
                <p:cNvSpPr txBox="1"/>
                <p:nvPr/>
              </p:nvSpPr>
              <p:spPr>
                <a:xfrm>
                  <a:off x="3678231" y="755489"/>
                  <a:ext cx="1025537" cy="8672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ko-KR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ko-KR" sz="2000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kumimoji="1" lang="mr-IN" altLang="ko-KR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kumimoji="1"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kumimoji="1" lang="ko-KR" altLang="en-US" sz="2000" dirty="0" smtClean="0">
                    <a:solidFill>
                      <a:schemeClr val="tx1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8" name="텍스트 상자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8231" y="755489"/>
                  <a:ext cx="1025537" cy="86728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796209"/>
            <a:ext cx="5448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4410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sz="5000" dirty="0" smtClean="0"/>
              <a:t> </a:t>
            </a:r>
            <a:r>
              <a:rPr kumimoji="1" lang="en-US" altLang="ko-KR" sz="5000" dirty="0" smtClean="0"/>
              <a:t>Appendix</a:t>
            </a:r>
            <a:endParaRPr kumimoji="1" lang="ko-KR" altLang="en-US" sz="5000" dirty="0"/>
          </a:p>
        </p:txBody>
      </p:sp>
    </p:spTree>
    <p:extLst>
      <p:ext uri="{BB962C8B-B14F-4D97-AF65-F5344CB8AC3E}">
        <p14:creationId xmlns:p14="http://schemas.microsoft.com/office/powerpoint/2010/main" val="6385672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 smtClean="0"/>
              <a:t>Scp</a:t>
            </a:r>
            <a:r>
              <a:rPr kumimoji="1" lang="ko-KR" altLang="en-US" dirty="0" smtClean="0"/>
              <a:t>로 가상머신에 파일 전송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018852" cy="4972050"/>
          </a:xfrm>
        </p:spPr>
        <p:txBody>
          <a:bodyPr/>
          <a:lstStyle/>
          <a:p>
            <a:r>
              <a:rPr kumimoji="1" lang="en-US" altLang="ko-KR" dirty="0" err="1" smtClean="0"/>
              <a:t>Scp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자신의 컴퓨터에서 원격 컴퓨터로 또는 그 반대방향으로 간단하게 파일을 전송할 수 있는 프로그램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data.txt</a:t>
            </a:r>
            <a:r>
              <a:rPr kumimoji="1" lang="ko-KR" altLang="en-US" dirty="0" smtClean="0"/>
              <a:t> 파일을 홈페이지에서 다운로드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http://</a:t>
            </a:r>
            <a:r>
              <a:rPr kumimoji="1" lang="en-US" altLang="ko-KR" dirty="0" err="1"/>
              <a:t>bdi.snu.ac.kr</a:t>
            </a:r>
            <a:r>
              <a:rPr kumimoji="1" lang="en-US" altLang="ko-KR" dirty="0"/>
              <a:t>/academy/portal/</a:t>
            </a:r>
            <a:r>
              <a:rPr kumimoji="1" lang="en-US" altLang="ko-KR" dirty="0" err="1"/>
              <a:t>index.php</a:t>
            </a:r>
            <a:r>
              <a:rPr kumimoji="1" lang="en-US" altLang="ko-KR" dirty="0"/>
              <a:t>/bigdata-engineering-3-notice/</a:t>
            </a:r>
            <a:endParaRPr kumimoji="1" lang="en-US" altLang="ko-KR" dirty="0" smtClean="0"/>
          </a:p>
          <a:p>
            <a:r>
              <a:rPr kumimoji="1" lang="en-US" altLang="ko-KR" dirty="0" err="1" smtClean="0"/>
              <a:t>scp</a:t>
            </a:r>
            <a:r>
              <a:rPr kumimoji="1" lang="ko-KR" altLang="en-US" dirty="0" smtClean="0"/>
              <a:t>를 이용해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파일을 가상머신으로 보내기</a:t>
            </a:r>
            <a:endParaRPr kumimoji="1" lang="en-US" altLang="ko-KR" dirty="0"/>
          </a:p>
          <a:p>
            <a:pPr lvl="1"/>
            <a:r>
              <a:rPr kumimoji="1" lang="en-US" altLang="ko-KR" dirty="0" err="1">
                <a:solidFill>
                  <a:srgbClr val="FF0000"/>
                </a:solidFill>
              </a:rPr>
              <a:t>xxx.xxx.xxx.xxx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할당받은 가상머신 </a:t>
            </a:r>
            <a:r>
              <a:rPr kumimoji="1" lang="en-US" altLang="ko-KR" dirty="0"/>
              <a:t>IP</a:t>
            </a:r>
          </a:p>
          <a:p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endParaRPr kumimoji="1"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754500"/>
              </p:ext>
            </p:extLst>
          </p:nvPr>
        </p:nvGraphicFramePr>
        <p:xfrm>
          <a:off x="348457" y="44958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arc-c4@arc-c4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scp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mr-IN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–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i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bde3.pem ~/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data.txt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ubuntu@</a:t>
                      </a:r>
                      <a:r>
                        <a:rPr lang="en-US" altLang="ko-KR" sz="1600" baseline="0" dirty="0" err="1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xxx.xxx.xxx.xxx</a:t>
                      </a:r>
                      <a:r>
                        <a:rPr lang="en-US" altLang="ko-KR" sz="1600" baseline="0" dirty="0" smtClean="0">
                          <a:solidFill>
                            <a:schemeClr val="tx1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:~/</a:t>
                      </a:r>
                      <a:endParaRPr lang="en-US" altLang="ko-KR" sz="1600" dirty="0" smtClean="0">
                        <a:solidFill>
                          <a:schemeClr val="tx1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30826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Ubuntu </a:t>
            </a:r>
            <a:r>
              <a:rPr kumimoji="1" lang="ko-KR" altLang="en-US" dirty="0" smtClean="0"/>
              <a:t>시작 화면 </a:t>
            </a:r>
            <a:r>
              <a:rPr kumimoji="1" lang="en-US" altLang="ko-KR" dirty="0" smtClean="0"/>
              <a:t>(2)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가상 머신에 접속하기 위해 터미널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켜기</a:t>
            </a:r>
            <a:endParaRPr kumimoji="1"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49" y="1846946"/>
            <a:ext cx="9046703" cy="501105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386769" y="1981200"/>
            <a:ext cx="527631" cy="5334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kumimoji="1"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925398" y="1981200"/>
            <a:ext cx="3341802" cy="5334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kumimoji="1" lang="ko-KR" altLang="en-US"/>
          </a:p>
        </p:txBody>
      </p:sp>
      <p:cxnSp>
        <p:nvCxnSpPr>
          <p:cNvPr id="11" name="직선 화살표 연결선 10"/>
          <p:cNvCxnSpPr/>
          <p:nvPr/>
        </p:nvCxnSpPr>
        <p:spPr bwMode="auto">
          <a:xfrm>
            <a:off x="-41631" y="2286000"/>
            <a:ext cx="428400" cy="0"/>
          </a:xfrm>
          <a:prstGeom prst="straightConnector1">
            <a:avLst/>
          </a:prstGeom>
          <a:noFill/>
          <a:ln w="38100">
            <a:solidFill>
              <a:srgbClr val="FF0000"/>
            </a:solidFill>
            <a:miter lim="800000"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457658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70" y="1884362"/>
            <a:ext cx="8597422" cy="26876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Ubuntu </a:t>
            </a:r>
            <a:r>
              <a:rPr kumimoji="1" lang="ko-KR" altLang="en-US" dirty="0" smtClean="0"/>
              <a:t>시작 화면 </a:t>
            </a:r>
            <a:r>
              <a:rPr kumimoji="1" lang="en-US" altLang="ko-KR" dirty="0" smtClean="0"/>
              <a:t>(3)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실행된 터미널 화면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en-US" altLang="ko-KR" dirty="0" smtClean="0"/>
              <a:t>Command prompt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38878"/>
              </p:ext>
            </p:extLst>
          </p:nvPr>
        </p:nvGraphicFramePr>
        <p:xfrm>
          <a:off x="228599" y="54864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arc-c4@arc-c4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43410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SSH</a:t>
            </a:r>
            <a:r>
              <a:rPr kumimoji="1" lang="ko-KR" altLang="en-US" dirty="0" smtClean="0"/>
              <a:t>로 가상머신에 접근</a:t>
            </a:r>
            <a:r>
              <a:rPr kumimoji="1" lang="en-US" altLang="ko-KR" dirty="0" smtClean="0"/>
              <a:t> (1)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9948" y="1362075"/>
            <a:ext cx="9095052" cy="4972050"/>
          </a:xfrm>
        </p:spPr>
        <p:txBody>
          <a:bodyPr/>
          <a:lstStyle/>
          <a:p>
            <a:r>
              <a:rPr kumimoji="1" lang="en-US" altLang="ko-KR" dirty="0" smtClean="0"/>
              <a:t>SSH</a:t>
            </a:r>
            <a:r>
              <a:rPr kumimoji="1" lang="ko-KR" altLang="en-US" dirty="0" smtClean="0"/>
              <a:t>를 이용해 네트워크로 가상머신에 접근하기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SSH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(Secure </a:t>
            </a:r>
            <a:r>
              <a:rPr kumimoji="1" lang="en-US" altLang="ko-KR" dirty="0" err="1" smtClean="0"/>
              <a:t>SHell</a:t>
            </a:r>
            <a:r>
              <a:rPr kumimoji="1" lang="en-US" altLang="ko-KR" dirty="0" smtClean="0"/>
              <a:t>): </a:t>
            </a:r>
            <a:r>
              <a:rPr kumimoji="1" lang="ko-KR" altLang="en-US" dirty="0" smtClean="0"/>
              <a:t>네트워크 상의 다른 컴퓨터에 로그인 하거나 원격 시스템에서 명령을 실행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파일 복사등을 할 수 있게 해주는 응용 프로그램</a:t>
            </a:r>
            <a:endParaRPr kumimoji="1" lang="en-US" altLang="ko-KR" dirty="0" smtClean="0"/>
          </a:p>
          <a:p>
            <a:r>
              <a:rPr kumimoji="1" lang="en-US" altLang="ko-KR" dirty="0" smtClean="0"/>
              <a:t>AWS EC2</a:t>
            </a:r>
            <a:r>
              <a:rPr kumimoji="1" lang="ko-KR" altLang="en-US" dirty="0" smtClean="0"/>
              <a:t>에서 제공하는 </a:t>
            </a:r>
            <a:r>
              <a:rPr kumimoji="1" lang="en-US" altLang="ko-KR" dirty="0" smtClean="0"/>
              <a:t>PEM</a:t>
            </a:r>
            <a:r>
              <a:rPr kumimoji="1" lang="ko-KR" altLang="en-US" dirty="0" smtClean="0"/>
              <a:t> 인증서를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다운로드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PEM (Privacy-enhanced Electronic Mail)</a:t>
            </a:r>
            <a:r>
              <a:rPr kumimoji="1" lang="en-US" altLang="ko-KR" dirty="0"/>
              <a:t>:</a:t>
            </a:r>
            <a:r>
              <a:rPr kumimoji="1" lang="ko-KR" altLang="en-US" dirty="0" smtClean="0"/>
              <a:t> 가상머신에 접속하기 위한 인증서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저장할 위치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home directory</a:t>
            </a:r>
          </a:p>
          <a:p>
            <a:pPr lvl="1"/>
            <a:r>
              <a:rPr kumimoji="1" lang="en-US" altLang="ko-KR" dirty="0" smtClean="0"/>
              <a:t>PEM </a:t>
            </a:r>
            <a:r>
              <a:rPr kumimoji="1" lang="ko-KR" altLang="en-US" dirty="0" smtClean="0"/>
              <a:t>인증서의 </a:t>
            </a:r>
            <a:r>
              <a:rPr kumimoji="1" lang="en-US" altLang="ko-KR" dirty="0" smtClean="0"/>
              <a:t>file mode </a:t>
            </a:r>
            <a:r>
              <a:rPr kumimoji="1" lang="ko-KR" altLang="en-US" dirty="0" smtClean="0"/>
              <a:t>변경</a:t>
            </a:r>
            <a:endParaRPr kumimoji="1" lang="en-US" altLang="ko-KR" dirty="0" smtClean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확인</a:t>
            </a:r>
            <a:endParaRPr kumimoji="1"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018121"/>
              </p:ext>
            </p:extLst>
          </p:nvPr>
        </p:nvGraphicFramePr>
        <p:xfrm>
          <a:off x="228599" y="41148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arc-c4@arc-c4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</a:t>
                      </a:r>
                      <a:r>
                        <a:rPr lang="en-US" altLang="ko-KR" sz="160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sudo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</a:t>
                      </a:r>
                      <a:r>
                        <a:rPr lang="en-US" altLang="ko-KR" sz="1600" baseline="0" dirty="0" err="1" smtClean="0">
                          <a:latin typeface="Consolas" charset="0"/>
                          <a:ea typeface="Consolas" charset="0"/>
                          <a:cs typeface="Consolas" charset="0"/>
                        </a:rPr>
                        <a:t>chmod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400 bde3.pem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38980"/>
              </p:ext>
            </p:extLst>
          </p:nvPr>
        </p:nvGraphicFramePr>
        <p:xfrm>
          <a:off x="228598" y="5181600"/>
          <a:ext cx="9209087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3811"/>
                <a:gridCol w="8465276"/>
              </a:tblGrid>
              <a:tr h="0">
                <a:tc>
                  <a:txBody>
                    <a:bodyPr/>
                    <a:lstStyle/>
                    <a:p>
                      <a:pPr algn="r" latinLnBrk="1">
                        <a:lnSpc>
                          <a:spcPct val="150000"/>
                        </a:lnSpc>
                      </a:pPr>
                      <a:r>
                        <a:rPr lang="en-US" altLang="ko-KR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600" dirty="0">
                        <a:solidFill>
                          <a:schemeClr val="bg1">
                            <a:lumMod val="65000"/>
                          </a:schemeClr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smtClean="0">
                          <a:solidFill>
                            <a:srgbClr val="00B05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arc-c4@arc-c4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:</a:t>
                      </a:r>
                      <a:r>
                        <a:rPr lang="en-US" altLang="ko-KR" sz="1600" dirty="0" smtClean="0">
                          <a:solidFill>
                            <a:srgbClr val="FF0000"/>
                          </a:solidFill>
                          <a:latin typeface="Consolas" charset="0"/>
                          <a:ea typeface="Consolas" charset="0"/>
                          <a:cs typeface="Consolas" charset="0"/>
                        </a:rPr>
                        <a:t>~</a:t>
                      </a:r>
                      <a:r>
                        <a:rPr lang="en-US" altLang="ko-KR" sz="160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$ ls</a:t>
                      </a:r>
                      <a:r>
                        <a:rPr lang="en-US" altLang="ko-KR" sz="1600" baseline="0" dirty="0" smtClean="0">
                          <a:latin typeface="Consolas" charset="0"/>
                          <a:ea typeface="Consolas" charset="0"/>
                          <a:cs typeface="Consolas" charset="0"/>
                        </a:rPr>
                        <a:t> -la</a:t>
                      </a:r>
                      <a:endParaRPr lang="en-US" altLang="ko-KR" sz="1600" dirty="0" smtClean="0">
                        <a:solidFill>
                          <a:srgbClr val="FF0000"/>
                        </a:solidFill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0" y="5880562"/>
            <a:ext cx="9864996" cy="291638"/>
            <a:chOff x="0" y="5804362"/>
            <a:chExt cx="9864996" cy="29163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05" y="5808000"/>
              <a:ext cx="9823991" cy="28800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 bwMode="auto">
            <a:xfrm>
              <a:off x="0" y="5804362"/>
              <a:ext cx="2133600" cy="2916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rtlCol="0" anchor="ctr">
              <a:spAutoFit/>
            </a:bodyPr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00595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DI-BDEngineering3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rgbClr val="FF0000"/>
          </a:solidFill>
          <a:headEnd/>
          <a:tailEnd/>
        </a:ln>
      </a:spPr>
      <a:bodyPr wrap="square" rtlCol="0" anchor="ctr">
        <a:spAutoFit/>
      </a:bodyPr>
      <a:lstStyle>
        <a:defPPr algn="ctr">
          <a:defRPr kumimoji="1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noFill/>
        <a:ln w="28575">
          <a:solidFill>
            <a:srgbClr val="FF0000"/>
          </a:solidFill>
          <a:miter lim="800000"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1800"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BDI-BDEngineering3</Template>
  <TotalTime>23982</TotalTime>
  <Words>1796</Words>
  <Application>Microsoft Macintosh PowerPoint</Application>
  <PresentationFormat>A4 용지(210x297mm)</PresentationFormat>
  <Paragraphs>493</Paragraphs>
  <Slides>64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8" baseType="lpstr">
      <vt:lpstr>굴림</vt:lpstr>
      <vt:lpstr>돋움</vt:lpstr>
      <vt:lpstr>맑은 고딕</vt:lpstr>
      <vt:lpstr>Arial Narrow</vt:lpstr>
      <vt:lpstr>Calibri</vt:lpstr>
      <vt:lpstr>Cambria Math</vt:lpstr>
      <vt:lpstr>Consolas</vt:lpstr>
      <vt:lpstr>Mangal</vt:lpstr>
      <vt:lpstr>ＭＳ Ｐゴシック</vt:lpstr>
      <vt:lpstr>Times New Roman</vt:lpstr>
      <vt:lpstr>Wingdings</vt:lpstr>
      <vt:lpstr>Wingdings 2</vt:lpstr>
      <vt:lpstr>Arial</vt:lpstr>
      <vt:lpstr>BDI-BDEngineering3</vt:lpstr>
      <vt:lpstr>PowerPoint 프레젠테이션</vt:lpstr>
      <vt:lpstr>Index</vt:lpstr>
      <vt:lpstr>Amazon Web Services (AWS)</vt:lpstr>
      <vt:lpstr>PowerPoint 프레젠테이션</vt:lpstr>
      <vt:lpstr>Student’s VM IP list &amp; Pem key</vt:lpstr>
      <vt:lpstr>Ubuntu 시작 화면 (1)</vt:lpstr>
      <vt:lpstr>Ubuntu 시작 화면 (2)</vt:lpstr>
      <vt:lpstr>Ubuntu 시작 화면 (3)</vt:lpstr>
      <vt:lpstr>SSH로 가상머신에 접근 (1)</vt:lpstr>
      <vt:lpstr>SSH로 가상머신에 접근 (2)</vt:lpstr>
      <vt:lpstr>Putty 설치하기 (1)</vt:lpstr>
      <vt:lpstr>Putty 설치하기 (2)</vt:lpstr>
      <vt:lpstr>Putty 설치하기 (3)</vt:lpstr>
      <vt:lpstr>Putty로 가상머신에 접근 (1)</vt:lpstr>
      <vt:lpstr>Putty로 가상머신에 접근 (2)</vt:lpstr>
      <vt:lpstr>Putty로 가상머신에 접근 (3)</vt:lpstr>
      <vt:lpstr>Putty로 가상머신에 접근 (4)</vt:lpstr>
      <vt:lpstr>Putty로 가상머신에 접근 (5)</vt:lpstr>
      <vt:lpstr>Putty로 가상머신에 접근 (6)</vt:lpstr>
      <vt:lpstr>Putty로 가상머신에 접근 (7)</vt:lpstr>
      <vt:lpstr>Putty로 가상머신에 접근 (8)</vt:lpstr>
      <vt:lpstr>Package Update</vt:lpstr>
      <vt:lpstr>Network Configuration (1)</vt:lpstr>
      <vt:lpstr>Network Configuration (2)</vt:lpstr>
      <vt:lpstr>Network Configuration (3)</vt:lpstr>
      <vt:lpstr>Network Configuration (3)</vt:lpstr>
      <vt:lpstr>Install Java (1)</vt:lpstr>
      <vt:lpstr>Install Java (2)</vt:lpstr>
      <vt:lpstr>Install Java (2)</vt:lpstr>
      <vt:lpstr>Install Firefox &amp; Xterm</vt:lpstr>
      <vt:lpstr>PowerPoint 프레젠테이션</vt:lpstr>
      <vt:lpstr>Download Spark (1)</vt:lpstr>
      <vt:lpstr>Download Spark (2)</vt:lpstr>
      <vt:lpstr>Download Spark (3)</vt:lpstr>
      <vt:lpstr>Update .bashrc</vt:lpstr>
      <vt:lpstr>Build Spark (1)</vt:lpstr>
      <vt:lpstr>Build Spark (2)</vt:lpstr>
      <vt:lpstr>PowerPoint 프레젠테이션</vt:lpstr>
      <vt:lpstr>Spark Configuration Files</vt:lpstr>
      <vt:lpstr>Spark Configuration Files</vt:lpstr>
      <vt:lpstr>Spark-env.sh</vt:lpstr>
      <vt:lpstr>Slaves</vt:lpstr>
      <vt:lpstr>Spark-default.conf</vt:lpstr>
      <vt:lpstr>PowerPoint 프레젠테이션</vt:lpstr>
      <vt:lpstr>Start Workers</vt:lpstr>
      <vt:lpstr>Check Running Workers</vt:lpstr>
      <vt:lpstr>Stop Workers</vt:lpstr>
      <vt:lpstr>Execute Firefox (1)</vt:lpstr>
      <vt:lpstr>Execute Firefox (2)</vt:lpstr>
      <vt:lpstr>Spark Web UI</vt:lpstr>
      <vt:lpstr>Spark Web UI</vt:lpstr>
      <vt:lpstr>PowerPoint 프레젠테이션</vt:lpstr>
      <vt:lpstr>Example: pi.py (1)</vt:lpstr>
      <vt:lpstr>Example: pi.py (2)</vt:lpstr>
      <vt:lpstr>Example: pi.py (3)</vt:lpstr>
      <vt:lpstr>Spark Web UI</vt:lpstr>
      <vt:lpstr>PySpark (1)</vt:lpstr>
      <vt:lpstr>PySpark (2)</vt:lpstr>
      <vt:lpstr>PySpark (3)</vt:lpstr>
      <vt:lpstr>PySpark (4)</vt:lpstr>
      <vt:lpstr>PowerPoint 프레젠테이션</vt:lpstr>
      <vt:lpstr>Exercise</vt:lpstr>
      <vt:lpstr>PowerPoint 프레젠테이션</vt:lpstr>
      <vt:lpstr>Scp로 가상머신에 파일 전송</vt:lpstr>
    </vt:vector>
  </TitlesOfParts>
  <Manager/>
  <Company/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ICE3003</dc:title>
  <dc:subject/>
  <dc:creator/>
  <cp:keywords/>
  <dc:description/>
  <cp:lastModifiedBy>허준</cp:lastModifiedBy>
  <cp:revision>1976</cp:revision>
  <cp:lastPrinted>2011-11-17T00:08:11Z</cp:lastPrinted>
  <dcterms:created xsi:type="dcterms:W3CDTF">2000-03-15T13:53:17Z</dcterms:created>
  <dcterms:modified xsi:type="dcterms:W3CDTF">2017-10-12T02:33:31Z</dcterms:modified>
  <cp:category/>
</cp:coreProperties>
</file>